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5" r:id="rId2"/>
    <p:sldMasterId id="2147483708" r:id="rId3"/>
    <p:sldMasterId id="2147483712" r:id="rId4"/>
    <p:sldMasterId id="2147483740" r:id="rId5"/>
    <p:sldMasterId id="2147483725" r:id="rId6"/>
  </p:sldMasterIdLst>
  <p:notesMasterIdLst>
    <p:notesMasterId r:id="rId20"/>
  </p:notesMasterIdLst>
  <p:sldIdLst>
    <p:sldId id="256" r:id="rId7"/>
    <p:sldId id="258" r:id="rId8"/>
    <p:sldId id="483" r:id="rId9"/>
    <p:sldId id="584" r:id="rId10"/>
    <p:sldId id="582" r:id="rId11"/>
    <p:sldId id="592" r:id="rId12"/>
    <p:sldId id="586" r:id="rId13"/>
    <p:sldId id="587" r:id="rId14"/>
    <p:sldId id="588" r:id="rId15"/>
    <p:sldId id="591" r:id="rId16"/>
    <p:sldId id="589" r:id="rId17"/>
    <p:sldId id="578" r:id="rId18"/>
    <p:sldId id="579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DÆK" id="{8CD3D892-239E-1B46-BB86-7FA7F2ECC50E}">
          <p14:sldIdLst>
            <p14:sldId id="256"/>
            <p14:sldId id="258"/>
            <p14:sldId id="483"/>
            <p14:sldId id="584"/>
            <p14:sldId id="582"/>
            <p14:sldId id="592"/>
            <p14:sldId id="586"/>
            <p14:sldId id="587"/>
            <p14:sldId id="588"/>
            <p14:sldId id="591"/>
            <p14:sldId id="589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g Dalum" initials="SD" lastIdx="14" clrIdx="0">
    <p:extLst>
      <p:ext uri="{19B8F6BF-5375-455C-9EA6-DF929625EA0E}">
        <p15:presenceInfo xmlns:p15="http://schemas.microsoft.com/office/powerpoint/2012/main" userId="S::sd@biofos.dk::89bbfdab-0a17-416d-a9b0-a42df994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3"/>
  </p:normalViewPr>
  <p:slideViewPr>
    <p:cSldViewPr snapToGrid="0" snapToObjects="1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E1F0-441A-43F2-A65F-13D61F79775D}" type="datetimeFigureOut">
              <a:rPr lang="da-DK" smtClean="0"/>
              <a:t>09-11-2023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64A82-927E-47EA-91E7-C83D70BF84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8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82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for at tilføje billede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1950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62CF2F-D548-974B-AE51-53B2CAA1E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DAE19-DA94-A240-BEE7-C140315D3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1995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7441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425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930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+ STOR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1" y="0"/>
            <a:ext cx="12191999" cy="16646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2A8022-3AEE-0744-BE57-D1C5AF13ECA5}"/>
              </a:ext>
            </a:extLst>
          </p:cNvPr>
          <p:cNvSpPr/>
          <p:nvPr userDrawn="1"/>
        </p:nvSpPr>
        <p:spPr>
          <a:xfrm>
            <a:off x="-16066" y="1795505"/>
            <a:ext cx="12279185" cy="458624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E7736A-E3D1-C442-946F-5945B68C8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2522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FE7184E-6515-A747-BD0F-2408C683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38" y="2078612"/>
            <a:ext cx="11160126" cy="387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22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05F7E2-E0E8-BE44-8546-F3196A0DBAB3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7DB235-D73F-174C-8855-0371E79EF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5FB57E-562C-48D1-A2EF-6350CE7456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8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03999" tIns="360000" rIns="251999"/>
          <a:lstStyle>
            <a:lvl1pPr marL="0" indent="0">
              <a:buNone/>
              <a:defRPr lang="da-DK" sz="6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44C0BE87-022B-4E8B-A461-182CA3899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75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2000" tIns="360000" rIns="503999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6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3114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88000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986759F-FB23-5448-AF4C-3E8EF3131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FA6AC9E-D29F-154B-82D1-F05D50B4F2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2480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18832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925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67438" y="2537125"/>
            <a:ext cx="2935558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7438" y="2537125"/>
            <a:ext cx="2935558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510AE84-6ACD-5F46-868C-7951DBF079C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4352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4B05DA2-FC47-1548-A7AF-66B0BCED1B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4352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8F65A6F-09A7-A944-9223-D43CB0C8D56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7751594-670C-C646-8310-AA34462927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09630E1-FC02-7846-B65C-4D603401491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096914" y="2537126"/>
            <a:ext cx="2927649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2ECA841-1794-8C4A-94C0-A76816082FD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96914" y="2537125"/>
            <a:ext cx="2927649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83391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A9BF1FE-A756-E247-B1D4-F923C570237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0" y="4545014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4A07217-DAD6-FF40-89C5-1759F8D5F5F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224800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E761EA4-96FD-2448-B2C0-C94A27A87B8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18832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3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E41C01-0847-184A-B95B-88A0117611BC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C29B2A-452F-DE4F-931E-97498038964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553607-00F8-1442-BBF4-89E93EF91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77DE3-0327-D142-93D1-9A73B354F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5367-B75F-1D4F-8632-2836954842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520001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8F793-2B77-8F4D-8D57-9CC109978E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12709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986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6107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985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2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73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48686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K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FCF940-43FE-A745-8664-FA0DC10D0BEF}"/>
              </a:ext>
            </a:extLst>
          </p:cNvPr>
          <p:cNvSpPr/>
          <p:nvPr userDrawn="1"/>
        </p:nvSpPr>
        <p:spPr>
          <a:xfrm>
            <a:off x="-22889" y="2"/>
            <a:ext cx="6047452" cy="440054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CC1A4-BC6E-B540-8587-53748DD2027D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488A3-3565-DD4A-A5C9-E7DA5304777E}"/>
              </a:ext>
            </a:extLst>
          </p:cNvPr>
          <p:cNvSpPr/>
          <p:nvPr userDrawn="1"/>
        </p:nvSpPr>
        <p:spPr>
          <a:xfrm>
            <a:off x="-16065" y="4545013"/>
            <a:ext cx="6040628" cy="18367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A63F0C8-D751-C247-BACE-3BAA137158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26ED52-D8B6-8341-B2B1-97068064D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29F2962-A00B-DF43-BC79-2D2C29E6B99C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7A6FA2-A007-2346-8A3B-EB18415F4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695A741-C686-BB4A-82B4-AC86EDDE5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3"/>
            <a:ext cx="5321588" cy="3166427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434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3A8AE9-6BBB-1C48-B9D4-5D3F69E9581B}"/>
              </a:ext>
            </a:extLst>
          </p:cNvPr>
          <p:cNvSpPr/>
          <p:nvPr userDrawn="1"/>
        </p:nvSpPr>
        <p:spPr>
          <a:xfrm>
            <a:off x="0" y="0"/>
            <a:ext cx="12191999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09E9F4E-58D5-124A-B8F3-7B97EE3155E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799703"/>
            <a:ext cx="121920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C58B6D6-83C3-4F48-937F-5F1179C23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10903238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CEDD8DA-472E-0541-91B9-3200E104E63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8A248-145A-1948-81FE-F2040B6D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E9A9994-BB25-B94F-ABDE-252F0DEB9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4"/>
            <a:ext cx="10903238" cy="809226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02885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535096D-2386-2C44-A994-28FB636350C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161"/>
            <a:ext cx="121920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967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3A4BC39-022E-1D4A-8663-31A7D2776C5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38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03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 2 SPAL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9300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8FD0-F291-C047-86CC-B6C86E9532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00" y="1681163"/>
            <a:ext cx="5321588" cy="748999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2B6E-2AB9-1947-9A39-C89EBD31BE1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6650" y="1689401"/>
            <a:ext cx="5319413" cy="74076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86234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13367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208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1276865"/>
            <a:ext cx="5319412" cy="4673085"/>
          </a:xfrm>
        </p:spPr>
        <p:txBody>
          <a:bodyPr/>
          <a:lstStyle/>
          <a:p>
            <a:pPr lvl="0"/>
            <a:endParaRPr lang="da-DK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61AE78E-26B5-E945-BEE1-7C52D0356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6348411" y="591582"/>
            <a:ext cx="5076825" cy="57819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99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0750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3960000"/>
            <a:ext cx="5319412" cy="19899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F0FE54-9FA6-244F-A163-9C8FF32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1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139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9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LUTNING UDEN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25D5DA-F58F-8B4F-A0DB-DF3108CF8F68}"/>
              </a:ext>
            </a:extLst>
          </p:cNvPr>
          <p:cNvGrpSpPr/>
          <p:nvPr userDrawn="1"/>
        </p:nvGrpSpPr>
        <p:grpSpPr>
          <a:xfrm>
            <a:off x="2621473" y="2528887"/>
            <a:ext cx="6949054" cy="1887001"/>
            <a:chOff x="2553716" y="2462431"/>
            <a:chExt cx="7193788" cy="1953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80667F-8186-4847-AC2C-56D59E82DD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2119"/>
            <a:stretch/>
          </p:blipFill>
          <p:spPr>
            <a:xfrm>
              <a:off x="2553716" y="2462431"/>
              <a:ext cx="1972564" cy="19534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22DC61-857E-6B4F-9693-7CB4F5210C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0594" r="-1679"/>
            <a:stretch/>
          </p:blipFill>
          <p:spPr>
            <a:xfrm>
              <a:off x="4718304" y="2462431"/>
              <a:ext cx="5029200" cy="1953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682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>
            <a:extLst>
              <a:ext uri="{FF2B5EF4-FFF2-40B4-BE49-F238E27FC236}">
                <a16:creationId xmlns:a16="http://schemas.microsoft.com/office/drawing/2014/main" id="{617DB0FE-39A0-1C44-856A-B06D59092630}"/>
              </a:ext>
            </a:extLst>
          </p:cNvPr>
          <p:cNvSpPr txBox="1"/>
          <p:nvPr userDrawn="1"/>
        </p:nvSpPr>
        <p:spPr>
          <a:xfrm>
            <a:off x="526098" y="486093"/>
            <a:ext cx="10929935" cy="549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4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Brugerguide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2C7C92-A5CF-4C45-B661-7CB3478D1623}"/>
              </a:ext>
            </a:extLst>
          </p:cNvPr>
          <p:cNvGrpSpPr/>
          <p:nvPr userDrawn="1"/>
        </p:nvGrpSpPr>
        <p:grpSpPr>
          <a:xfrm>
            <a:off x="515938" y="2349500"/>
            <a:ext cx="2935586" cy="4291469"/>
            <a:chOff x="730252" y="2168525"/>
            <a:chExt cx="2935586" cy="4291469"/>
          </a:xfrm>
        </p:grpSpPr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D284003-52A8-1D43-BA38-A7590A01BEA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30252" y="2243455"/>
              <a:ext cx="2280360" cy="421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sz="800" b="1" baseline="0" noProof="1">
                  <a:latin typeface="+mn-lt"/>
                  <a:cs typeface="Arial" panose="020B0604020202020204" pitchFamily="34" charset="0"/>
                </a:rPr>
                <a:t> tekst typografier</a:t>
              </a:r>
              <a:endParaRPr lang="da-DK" sz="800" b="1" noProof="1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frem i tekst-niveauer. 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derefter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skifte fra et niveau til et næste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tilbage i tekst-niveauer,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SHIFT+TAB</a:t>
              </a: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Alternativt kan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Forøg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Formindsk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listeniveau bruges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layouts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menupunktet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Nyt Slide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at indsætte nyt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3.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dit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nuværende layout til et alternativt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fontAlgn="auto">
                <a:spcBef>
                  <a:spcPts val="120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 slide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nulstille placering, størrelse og formatering af pladsholdere til layoutets oprindelige design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240"/>
                </a:spcAft>
                <a:defRPr/>
              </a:pPr>
              <a:endParaRPr 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5" name="1 Forøg formindsk">
              <a:extLst>
                <a:ext uri="{FF2B5EF4-FFF2-40B4-BE49-F238E27FC236}">
                  <a16:creationId xmlns:a16="http://schemas.microsoft.com/office/drawing/2014/main" id="{7D23D7B4-F718-1E4B-AD6B-4B45E15B4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8176" y="3214063"/>
              <a:ext cx="549328" cy="285228"/>
            </a:xfrm>
            <a:prstGeom prst="rect">
              <a:avLst/>
            </a:prstGeom>
          </p:spPr>
        </p:pic>
        <p:pic>
          <p:nvPicPr>
            <p:cNvPr id="18" name="2 Ny slide">
              <a:extLst>
                <a:ext uri="{FF2B5EF4-FFF2-40B4-BE49-F238E27FC236}">
                  <a16:creationId xmlns:a16="http://schemas.microsoft.com/office/drawing/2014/main" id="{228F22A2-DF2A-BB4F-88F3-4E5EDB5E4E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931" r="60888"/>
            <a:stretch/>
          </p:blipFill>
          <p:spPr>
            <a:xfrm>
              <a:off x="2828558" y="3869465"/>
              <a:ext cx="363713" cy="647461"/>
            </a:xfrm>
            <a:prstGeom prst="rect">
              <a:avLst/>
            </a:prstGeom>
          </p:spPr>
        </p:pic>
        <p:pic>
          <p:nvPicPr>
            <p:cNvPr id="19" name="3 Layout">
              <a:extLst>
                <a:ext uri="{FF2B5EF4-FFF2-40B4-BE49-F238E27FC236}">
                  <a16:creationId xmlns:a16="http://schemas.microsoft.com/office/drawing/2014/main" id="{29D4840A-8354-6341-A35C-4AEF3E8E8E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6944" r="2272" b="69429"/>
            <a:stretch/>
          </p:blipFill>
          <p:spPr>
            <a:xfrm>
              <a:off x="2828558" y="4612920"/>
              <a:ext cx="593368" cy="192211"/>
            </a:xfrm>
            <a:prstGeom prst="rect">
              <a:avLst/>
            </a:prstGeom>
          </p:spPr>
        </p:pic>
        <p:pic>
          <p:nvPicPr>
            <p:cNvPr id="20" name="4 Nulstil">
              <a:extLst>
                <a:ext uri="{FF2B5EF4-FFF2-40B4-BE49-F238E27FC236}">
                  <a16:creationId xmlns:a16="http://schemas.microsoft.com/office/drawing/2014/main" id="{3925D4FC-9B6C-CE45-BD3F-6A69A3089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93136" y="5318642"/>
              <a:ext cx="547241" cy="19779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1AB9F9-25BC-7643-9247-358999543F65}"/>
                </a:ext>
              </a:extLst>
            </p:cNvPr>
            <p:cNvCxnSpPr/>
            <p:nvPr userDrawn="1"/>
          </p:nvCxnSpPr>
          <p:spPr>
            <a:xfrm>
              <a:off x="730252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A5F413-0669-5A4C-8C56-3B38FF090B1F}"/>
                </a:ext>
              </a:extLst>
            </p:cNvPr>
            <p:cNvCxnSpPr/>
            <p:nvPr userDrawn="1"/>
          </p:nvCxnSpPr>
          <p:spPr>
            <a:xfrm>
              <a:off x="730252" y="368428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D19F71-4ECF-DC4B-B702-DA36524E10A4}"/>
                </a:ext>
              </a:extLst>
            </p:cNvPr>
            <p:cNvCxnSpPr/>
            <p:nvPr userDrawn="1"/>
          </p:nvCxnSpPr>
          <p:spPr>
            <a:xfrm>
              <a:off x="730252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A6DAC6-C817-284C-9799-378B0603BB25}"/>
                </a:ext>
              </a:extLst>
            </p:cNvPr>
            <p:cNvCxnSpPr/>
            <p:nvPr userDrawn="1"/>
          </p:nvCxnSpPr>
          <p:spPr>
            <a:xfrm>
              <a:off x="730252" y="6180351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1123E2-3B23-5944-83F9-2BBCE6B8DAB6}"/>
              </a:ext>
            </a:extLst>
          </p:cNvPr>
          <p:cNvGrpSpPr/>
          <p:nvPr userDrawn="1"/>
        </p:nvGrpSpPr>
        <p:grpSpPr>
          <a:xfrm>
            <a:off x="4620269" y="2349500"/>
            <a:ext cx="2935586" cy="2883243"/>
            <a:chOff x="4688994" y="2168525"/>
            <a:chExt cx="2935586" cy="2883243"/>
          </a:xfrm>
        </p:grpSpPr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3770B134-C960-7F46-9316-0975F7E4433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688994" y="2243455"/>
              <a:ext cx="2160798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På slides med billedpladsholder,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Ønsker du at skalere billedet, så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du trækker i billedets hjørner. Ellers bliver billede skævt skaleret.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indsætter et nyt, kan billedet lægge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sig foran tekst og grafik. Hvis dette sker, højreklik på billedet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bagest</a:t>
              </a:r>
            </a:p>
          </p:txBody>
        </p:sp>
        <p:pic>
          <p:nvPicPr>
            <p:cNvPr id="27" name="5 Indsæt billede">
              <a:extLst>
                <a:ext uri="{FF2B5EF4-FFF2-40B4-BE49-F238E27FC236}">
                  <a16:creationId xmlns:a16="http://schemas.microsoft.com/office/drawing/2014/main" id="{71658077-2652-7948-8313-10CDFEB2E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596075" y="2432781"/>
              <a:ext cx="262151" cy="256054"/>
            </a:xfrm>
            <a:prstGeom prst="rect">
              <a:avLst/>
            </a:prstGeom>
          </p:spPr>
        </p:pic>
        <p:pic>
          <p:nvPicPr>
            <p:cNvPr id="28" name="6 Beskær">
              <a:extLst>
                <a:ext uri="{FF2B5EF4-FFF2-40B4-BE49-F238E27FC236}">
                  <a16:creationId xmlns:a16="http://schemas.microsoft.com/office/drawing/2014/main" id="{382CD1A1-CF32-A940-BE55-07182733D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727151" y="3347697"/>
              <a:ext cx="337400" cy="321707"/>
            </a:xfrm>
            <a:prstGeom prst="rect">
              <a:avLst/>
            </a:prstGeom>
          </p:spPr>
        </p:pic>
        <p:pic>
          <p:nvPicPr>
            <p:cNvPr id="29" name="7 Skalér billede">
              <a:extLst>
                <a:ext uri="{FF2B5EF4-FFF2-40B4-BE49-F238E27FC236}">
                  <a16:creationId xmlns:a16="http://schemas.microsoft.com/office/drawing/2014/main" id="{42B69441-BFF7-FC45-BF08-540BD4561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704856" y="3841687"/>
              <a:ext cx="359695" cy="335309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6C712F-D4BE-0642-B0F0-3E9CC0B89465}"/>
                </a:ext>
              </a:extLst>
            </p:cNvPr>
            <p:cNvCxnSpPr/>
            <p:nvPr userDrawn="1"/>
          </p:nvCxnSpPr>
          <p:spPr>
            <a:xfrm>
              <a:off x="468899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70773A-51AA-D843-870E-6D176222248C}"/>
                </a:ext>
              </a:extLst>
            </p:cNvPr>
            <p:cNvCxnSpPr/>
            <p:nvPr userDrawn="1"/>
          </p:nvCxnSpPr>
          <p:spPr>
            <a:xfrm>
              <a:off x="4688994" y="293794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FF98AA-BCC9-1E42-B66B-1BC92F802812}"/>
                </a:ext>
              </a:extLst>
            </p:cNvPr>
            <p:cNvCxnSpPr/>
            <p:nvPr userDrawn="1"/>
          </p:nvCxnSpPr>
          <p:spPr>
            <a:xfrm>
              <a:off x="4688994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EFECC7-CBD9-D74A-8A98-FE6AA63F80D3}"/>
              </a:ext>
            </a:extLst>
          </p:cNvPr>
          <p:cNvGrpSpPr/>
          <p:nvPr userDrawn="1"/>
        </p:nvGrpSpPr>
        <p:grpSpPr>
          <a:xfrm>
            <a:off x="8740477" y="2349500"/>
            <a:ext cx="2935586" cy="3182607"/>
            <a:chOff x="8532514" y="2168525"/>
            <a:chExt cx="2935586" cy="3182607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B827E2E6-7C2A-DD4C-9478-296A9948C83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532514" y="2264242"/>
              <a:ext cx="2358243" cy="297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justere sidenummerering, </a:t>
              </a:r>
              <a:b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dato og sidefod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Gør dette som</a:t>
              </a:r>
              <a:r>
                <a:rPr lang="da-DK" altLang="da-DK" sz="8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det sidste i din præsentation, så det slår igennem på alle slides</a:t>
              </a: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Sidehoved og Sidefod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(indtast evt. tekst i sidefod)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 på alle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eller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hvis det kun skal være på et enkelt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se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Vis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og sæt hak ved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Alt + F9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hurtig visning af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D28594-7C69-F442-AECA-826BCBDF1775}"/>
                </a:ext>
              </a:extLst>
            </p:cNvPr>
            <p:cNvCxnSpPr/>
            <p:nvPr userDrawn="1"/>
          </p:nvCxnSpPr>
          <p:spPr>
            <a:xfrm>
              <a:off x="853251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9DE841-F3E0-C241-A7A7-EA53E862E938}"/>
                </a:ext>
              </a:extLst>
            </p:cNvPr>
            <p:cNvCxnSpPr/>
            <p:nvPr userDrawn="1"/>
          </p:nvCxnSpPr>
          <p:spPr>
            <a:xfrm>
              <a:off x="8532514" y="387375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9CEE-79F3-2247-9DB8-78E7E9083796}"/>
                </a:ext>
              </a:extLst>
            </p:cNvPr>
            <p:cNvCxnSpPr/>
            <p:nvPr userDrawn="1"/>
          </p:nvCxnSpPr>
          <p:spPr>
            <a:xfrm>
              <a:off x="8532514" y="5351132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9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8683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redigere 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0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915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"/>
            <a:ext cx="12192000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A83739-ABE5-FD44-95FC-C51348BAACA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5938" y="1645920"/>
            <a:ext cx="11160126" cy="4360916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tilføje en 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3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1078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8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41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325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32" r:id="rId4"/>
    <p:sldLayoutId id="2147483741" r:id="rId5"/>
    <p:sldLayoutId id="2147483716" r:id="rId6"/>
    <p:sldLayoutId id="2147483745" r:id="rId7"/>
    <p:sldLayoutId id="2147483746" r:id="rId8"/>
    <p:sldLayoutId id="2147483747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00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0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214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9" r:id="rId2"/>
    <p:sldLayoutId id="2147483711" r:id="rId3"/>
    <p:sldLayoutId id="2147483710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480" userDrawn="1">
          <p15:clr>
            <a:srgbClr val="F26B43"/>
          </p15:clr>
        </p15:guide>
        <p15:guide id="16" orient="horz" pos="1593" userDrawn="1">
          <p15:clr>
            <a:srgbClr val="F26B43"/>
          </p15:clr>
        </p15:guide>
        <p15:guide id="17" orient="horz" pos="2772" userDrawn="1">
          <p15:clr>
            <a:srgbClr val="F26B43"/>
          </p15:clr>
        </p15:guide>
        <p15:guide id="18" orient="horz" pos="28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260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36" r:id="rId3"/>
    <p:sldLayoutId id="2147483735" r:id="rId4"/>
    <p:sldLayoutId id="2147483742" r:id="rId5"/>
    <p:sldLayoutId id="2147483753" r:id="rId6"/>
    <p:sldLayoutId id="2147483754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569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biofos.dk/erhverv/indkoeb-og-udbud" TargetMode="Externa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8142-FA12-7D4A-BB2F-C550B29B9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Markedsdialog hos BIOFOS vedr. levering af lastbil med opbygning og service</a:t>
            </a:r>
            <a:br>
              <a:rPr lang="da-DK" dirty="0"/>
            </a:br>
            <a:endParaRPr lang="da-DK" dirty="0"/>
          </a:p>
        </p:txBody>
      </p:sp>
      <p:pic>
        <p:nvPicPr>
          <p:cNvPr id="7" name="Picture Placeholder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D8E274B7-975E-2749-B0B8-314A46A7CE6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12024" b="12024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38801F2-AC7A-BA4B-B533-4B12F8595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550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Konditionsmæssighed</a:t>
            </a:r>
            <a:b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Opfyld alle mindstekrav i udbuddet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Opmærksomhedspunkter: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Skriv ikke mindre eller mere end anmodet om.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Lav ikke forbehold i dit tilbud.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BIOFOS er i alle tilfælde berettiget til at forkaste tilbud, som indeholder forbehold og lignende, og vil i visse tilfælde ligefrem være forpligtet hertil.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Stil i stedet spørgsmål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Kun kommunikation via udbudssystemet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8DC0C5-1785-C0CE-F1C4-1EF782B21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r="2" b="2"/>
          <a:stretch/>
        </p:blipFill>
        <p:spPr bwMode="auto">
          <a:xfrm>
            <a:off x="6166800" y="0"/>
            <a:ext cx="6025200" cy="63817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786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2FE7A-6BFE-9BF7-CBEB-3897D85E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4000"/>
            <a:ext cx="5321588" cy="1185090"/>
          </a:xfrm>
        </p:spPr>
        <p:txBody>
          <a:bodyPr anchor="t">
            <a:normAutofit/>
          </a:bodyPr>
          <a:lstStyle/>
          <a:p>
            <a:r>
              <a:rPr lang="da-DK" dirty="0"/>
              <a:t>6. Det videre forløb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19DA0-FD37-2E26-A12D-20926CF3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>
            <a:normAutofit/>
          </a:bodyPr>
          <a:lstStyle/>
          <a:p>
            <a:pPr marL="800100" marR="0" lvl="1" indent="-342900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AutoNum type="arabicPeriod"/>
              <a:tabLst>
                <a:tab pos="914400" algn="l"/>
              </a:tabLst>
              <a:defRPr/>
            </a:pPr>
            <a:r>
              <a:rPr kumimoji="0" lang="da-DK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Forventet tidsplan</a:t>
            </a:r>
            <a:endParaRPr lang="da-DK"/>
          </a:p>
          <a:p>
            <a:pPr marL="457200" marR="0" lvl="1" indent="0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kumimoji="0" lang="da-DK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800100" marR="0" lvl="1" indent="-342900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AutoNum type="arabicPeriod" startAt="2"/>
              <a:tabLst>
                <a:tab pos="914400" algn="l"/>
              </a:tabLst>
              <a:defRPr/>
            </a:pPr>
            <a:r>
              <a:rPr kumimoji="0" lang="da-DK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Følg med på BIOFOS’ hjemmeside: </a:t>
            </a:r>
            <a:r>
              <a:rPr kumimoji="0" lang="da-DK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hlinkClick r:id="rId2"/>
              </a:rPr>
              <a:t>https://biofos.dk/erhverv/indkoeb-og-udbud</a:t>
            </a:r>
            <a:endParaRPr kumimoji="0" lang="da-DK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457200" marR="0" lvl="1" indent="0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kumimoji="0" lang="da-DK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16000" marR="0" lvl="0" indent="-216000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 descr="DM4 tidsplan">
            <a:extLst>
              <a:ext uri="{FF2B5EF4-FFF2-40B4-BE49-F238E27FC236}">
                <a16:creationId xmlns:a16="http://schemas.microsoft.com/office/drawing/2014/main" id="{118C4C68-32C3-B896-3D60-CC0AD5840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r="8984"/>
          <a:stretch/>
        </p:blipFill>
        <p:spPr bwMode="auto">
          <a:xfrm>
            <a:off x="6356652" y="1276865"/>
            <a:ext cx="5319412" cy="467308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6001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9BF35-C203-45FE-B9B2-4DD527EDCED9}"/>
              </a:ext>
            </a:extLst>
          </p:cNvPr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4000" b="1" i="0" u="none" strike="noStrike" kern="1200" cap="none" spc="0" baseline="0">
                <a:solidFill>
                  <a:srgbClr val="194366"/>
                </a:solidFill>
                <a:uFillTx/>
                <a:latin typeface="Calibri Light"/>
              </a:defRPr>
            </a:lvl1pPr>
          </a:lstStyle>
          <a:p>
            <a:r>
              <a:rPr lang="da-DK" dirty="0"/>
              <a:t>BIOFOS takker for i dag.</a:t>
            </a:r>
          </a:p>
          <a:p>
            <a:r>
              <a:rPr lang="da-DK" dirty="0"/>
              <a:t>Referat udsendes snarest muligt.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7DFDE6F-7905-470C-8B5F-CAD83F62F40C}"/>
              </a:ext>
            </a:extLst>
          </p:cNvPr>
          <p:cNvSpPr txBox="1">
            <a:spLocks/>
          </p:cNvSpPr>
          <p:nvPr/>
        </p:nvSpPr>
        <p:spPr>
          <a:xfrm>
            <a:off x="72465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15999" marR="0" lvl="0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1pPr>
            <a:lvl2pPr marL="431999" marR="0" lvl="1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2pPr>
            <a:lvl3pPr marL="647998" marR="0" lvl="2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3pPr>
            <a:lvl4pPr marL="863998" marR="0" lvl="3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4pPr>
            <a:lvl5pPr marL="1079997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4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sp>
        <p:nvSpPr>
          <p:cNvPr id="4" name="Tekstboks 6">
            <a:extLst>
              <a:ext uri="{FF2B5EF4-FFF2-40B4-BE49-F238E27FC236}">
                <a16:creationId xmlns:a16="http://schemas.microsoft.com/office/drawing/2014/main" id="{B2525ABD-2EB0-4BCF-A0CF-E7ADFA9DB52D}"/>
              </a:ext>
            </a:extLst>
          </p:cNvPr>
          <p:cNvSpPr txBox="1"/>
          <p:nvPr/>
        </p:nvSpPr>
        <p:spPr>
          <a:xfrm>
            <a:off x="3995936" y="40050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72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80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4851C-BD01-3C4B-8FF7-13247C4E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09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7E5E8B-171E-2945-9C35-D133CC5537C8}"/>
              </a:ext>
            </a:extLst>
          </p:cNvPr>
          <p:cNvSpPr txBox="1">
            <a:spLocks/>
          </p:cNvSpPr>
          <p:nvPr/>
        </p:nvSpPr>
        <p:spPr>
          <a:xfrm flipH="1">
            <a:off x="6348411" y="591582"/>
            <a:ext cx="5076825" cy="5781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latin typeface="+mn-lt"/>
              </a:rPr>
              <a:t>18. August 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CBD6C-A673-1C42-A3F3-19CE6F7331D6}"/>
              </a:ext>
            </a:extLst>
          </p:cNvPr>
          <p:cNvCxnSpPr>
            <a:cxnSpLocks/>
          </p:cNvCxnSpPr>
          <p:nvPr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569E54-CB50-9E48-B1DE-FAA089921337}"/>
              </a:ext>
            </a:extLst>
          </p:cNvPr>
          <p:cNvSpPr txBox="1"/>
          <p:nvPr/>
        </p:nvSpPr>
        <p:spPr>
          <a:xfrm>
            <a:off x="6393497" y="2463260"/>
            <a:ext cx="5282566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Velkomst og kort præsentation af deltagere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Om BIOFOS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Introduktion til udbudsmaterialet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Drøftelse af spørgsmål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Konditionsmæssighed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Det videre forløb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endParaRPr lang="da-DK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3999"/>
            <a:ext cx="5574000" cy="1741371"/>
          </a:xfrm>
        </p:spPr>
        <p:txBody>
          <a:bodyPr anchor="t">
            <a:noAutofit/>
          </a:bodyPr>
          <a:lstStyle/>
          <a:p>
            <a:r>
              <a:rPr lang="da-DK" dirty="0"/>
              <a:t>1. Velkomst og kort præsentation af deltagere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5F393-33DD-4822-B6C1-0A176D0A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r>
              <a:rPr lang="en-US" dirty="0"/>
              <a:t>Fra BIOFOS</a:t>
            </a:r>
          </a:p>
          <a:p>
            <a:endParaRPr lang="en-US" dirty="0"/>
          </a:p>
          <a:p>
            <a:r>
              <a:rPr lang="en-US" dirty="0"/>
              <a:t>Fra </a:t>
            </a:r>
            <a:r>
              <a:rPr lang="en-US" dirty="0" err="1"/>
              <a:t>markedet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260" r="24400" b="-1"/>
          <a:stretch/>
        </p:blipFill>
        <p:spPr bwMode="auto">
          <a:xfrm>
            <a:off x="6356652" y="1276865"/>
            <a:ext cx="5319412" cy="4673085"/>
          </a:xfrm>
          <a:prstGeom prst="rect">
            <a:avLst/>
          </a:prstGeom>
          <a:noFill/>
        </p:spPr>
      </p:pic>
      <p:sp>
        <p:nvSpPr>
          <p:cNvPr id="15" name="Subtitle 4">
            <a:extLst>
              <a:ext uri="{FF2B5EF4-FFF2-40B4-BE49-F238E27FC236}">
                <a16:creationId xmlns:a16="http://schemas.microsoft.com/office/drawing/2014/main" id="{D7BAFBE8-E865-45B6-B14D-8274AE91C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411" y="591582"/>
            <a:ext cx="5076825" cy="5781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414000"/>
            <a:ext cx="5503201" cy="1185090"/>
          </a:xfrm>
        </p:spPr>
        <p:txBody>
          <a:bodyPr anchor="t">
            <a:noAutofit/>
          </a:bodyPr>
          <a:lstStyle/>
          <a:p>
            <a:r>
              <a:rPr lang="da-DK" dirty="0"/>
              <a:t>2. Om BIOFOS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AC4A784-1F51-43BF-8073-955AD9A10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992086"/>
            <a:ext cx="5319412" cy="395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900" b="1" dirty="0"/>
              <a:t>Danmarks største spildevandsvirksomhed</a:t>
            </a:r>
          </a:p>
          <a:p>
            <a:pPr marL="0" indent="0">
              <a:buNone/>
            </a:pPr>
            <a:r>
              <a:rPr lang="da-DK" dirty="0"/>
              <a:t>BIOFOS renser vandet for 1,2 mio. indbyggere i hovedstadsområdet på vores tre renseanlæg: Lynetten, Avedøre og Damhusåen.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Ressourcerne i spildevandet udnytter vi til klimavenlig energi i form af el, biogas og fjernvarme til forsyningsnettet.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BIOFOS har desuden en aktiv skoletjeneste, hvor skoleelever hvert år modtager undervisning i spildevand, miljø og bæredygtig energi.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7F6FDCB-020A-4D8B-8114-CE92DE72720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r="-1" b="10506"/>
          <a:stretch/>
        </p:blipFill>
        <p:spPr bwMode="auto">
          <a:xfrm>
            <a:off x="6166800" y="1"/>
            <a:ext cx="6025200" cy="638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42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3018FA-77B2-4F40-BDFD-112BA77D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850652"/>
            <a:ext cx="5319412" cy="1989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/>
              <a:t>		Udbudsbetingelser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Begrænset</a:t>
            </a:r>
            <a:r>
              <a:rPr lang="da-DK" dirty="0">
                <a:effectLst/>
              </a:rPr>
              <a:t> udbud (ansøgningsfase og tilbudsfase)</a:t>
            </a:r>
          </a:p>
          <a:p>
            <a:r>
              <a:rPr lang="da-DK" dirty="0">
                <a:effectLst/>
              </a:rPr>
              <a:t>Tildelingskriteriet er bedste forhold mellem pris og kvalitet:</a:t>
            </a:r>
          </a:p>
          <a:p>
            <a:pPr marL="0" indent="0">
              <a:buNone/>
            </a:pPr>
            <a:r>
              <a:rPr lang="da-DK" dirty="0">
                <a:effectLst/>
              </a:rPr>
              <a:t>Udover pris vil BIOFOS vurdere kvalitet (krav som IKKE er mindstekrav) og service (indhold af serviceaftalen)</a:t>
            </a:r>
          </a:p>
        </p:txBody>
      </p:sp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7"/>
            <a:ext cx="5320156" cy="1268210"/>
          </a:xfrm>
        </p:spPr>
        <p:txBody>
          <a:bodyPr anchor="t">
            <a:noAutofit/>
          </a:bodyPr>
          <a:lstStyle/>
          <a:p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udbuddet</a:t>
            </a:r>
            <a:br>
              <a:rPr lang="da-DK" dirty="0">
                <a:effectLst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160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6"/>
            <a:ext cx="5320156" cy="1302645"/>
          </a:xfrm>
        </p:spPr>
        <p:txBody>
          <a:bodyPr anchor="t">
            <a:noAutofit/>
          </a:bodyPr>
          <a:lstStyle/>
          <a:p>
            <a:pPr lvl="0" fontAlgn="base" hangingPunct="0">
              <a:buSzPts val="1100"/>
              <a:tabLst>
                <a:tab pos="270510" algn="l"/>
                <a:tab pos="540385" algn="l"/>
                <a:tab pos="900430" algn="l"/>
                <a:tab pos="5850890" algn="r"/>
              </a:tabLst>
            </a:pPr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udbuddet</a:t>
            </a:r>
            <a:br>
              <a:rPr lang="da-DK" dirty="0">
                <a:effectLst/>
              </a:rPr>
            </a:br>
            <a:br>
              <a:rPr lang="da-DK" dirty="0">
                <a:effectLst/>
              </a:rPr>
            </a:br>
            <a:br>
              <a:rPr lang="da-DK" dirty="0">
                <a:effectLst/>
              </a:rPr>
            </a:br>
            <a:r>
              <a:rPr lang="da-DK" sz="1100" dirty="0">
                <a:effectLst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Udbudsbekendtgørelse</a:t>
            </a:r>
            <a:b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Udbudsbetingelser</a:t>
            </a:r>
            <a:b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fælles europæiske udbudsdokument (ESPD) </a:t>
            </a:r>
            <a:r>
              <a:rPr lang="da-DK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(skal udfyldes af tilbudsgiver)</a:t>
            </a:r>
            <a:b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1 – Leveringsaftale</a:t>
            </a:r>
            <a:b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1A – Arbejdsklausul</a:t>
            </a:r>
            <a:b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1B – Leverandørens overholdelse af aftalens arbejdsklausul</a:t>
            </a:r>
            <a:b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1C – Standardbetingelser AB Service tilpasset</a:t>
            </a:r>
            <a:b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2 – Kravspecifikation</a:t>
            </a:r>
            <a:b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3 – Information til eksterne samarbejdspartnere om sikkert og sundt arbejde</a:t>
            </a:r>
            <a:b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4 – Tro- og loveerklæring vedr. forbindelser til Rusland </a:t>
            </a:r>
            <a:r>
              <a:rPr lang="da-DK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(skal udfyldes af tilbudsgiver)</a:t>
            </a:r>
            <a:b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– Skabelon for fremsendelse af spørgsmål </a:t>
            </a:r>
            <a:r>
              <a:rPr lang="da-DK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(udfyldes, hvis relevant)</a:t>
            </a:r>
            <a:b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– Skabelon for konsortieerklæring </a:t>
            </a:r>
            <a:r>
              <a:rPr lang="da-DK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(udfyldes af tilbudsgiver, hvis relevant)</a:t>
            </a:r>
            <a:b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 – Skabelon for støtteerklæring </a:t>
            </a:r>
            <a:r>
              <a:rPr lang="da-DK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(udfyldes af tilbudsgiver, hvis relevant)</a:t>
            </a:r>
            <a:b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– Skabelon for underleverandørerklæring </a:t>
            </a:r>
            <a:r>
              <a:rPr lang="da-DK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(udfyldes af tilbudsgiver, hvis relevant)</a:t>
            </a:r>
            <a:b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11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Bilag </a:t>
            </a:r>
            <a:r>
              <a:rPr lang="da-DK" sz="1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 – Tilbudsliste </a:t>
            </a:r>
            <a:r>
              <a:rPr lang="da-DK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(skal udfyldes af tilbudsgiver)</a:t>
            </a:r>
            <a:br>
              <a:rPr lang="da-DK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0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3018FA-77B2-4F40-BDFD-112BA77D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850652"/>
            <a:ext cx="5319412" cy="198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		Juridiske emner</a:t>
            </a:r>
          </a:p>
          <a:p>
            <a:pPr marL="0" indent="0">
              <a:buNone/>
            </a:pPr>
            <a:endParaRPr lang="da-DK" b="1" dirty="0"/>
          </a:p>
          <a:p>
            <a:r>
              <a:rPr lang="da-DK" dirty="0"/>
              <a:t>Udfyldelse af ESPD</a:t>
            </a:r>
          </a:p>
          <a:p>
            <a:r>
              <a:rPr lang="da-DK" dirty="0"/>
              <a:t>Tro- og loveerklæring vedr. samarbejde med Rusland</a:t>
            </a:r>
          </a:p>
          <a:p>
            <a:r>
              <a:rPr lang="da-DK" dirty="0"/>
              <a:t>Erklæringer vedr. konsortier, støttende virksomheder og underleverandører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</p:txBody>
      </p:sp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7"/>
            <a:ext cx="5320156" cy="1268210"/>
          </a:xfrm>
        </p:spPr>
        <p:txBody>
          <a:bodyPr anchor="t">
            <a:noAutofit/>
          </a:bodyPr>
          <a:lstStyle/>
          <a:p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udbuddet</a:t>
            </a:r>
            <a:br>
              <a:rPr lang="da-DK" dirty="0">
                <a:effectLst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196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3018FA-77B2-4F40-BDFD-112BA77D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850652"/>
            <a:ext cx="5319412" cy="198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		Kravspecifikation</a:t>
            </a:r>
          </a:p>
          <a:p>
            <a:pPr marL="0" indent="0">
              <a:buNone/>
            </a:pPr>
            <a:endParaRPr lang="da-DK" b="1" dirty="0"/>
          </a:p>
          <a:p>
            <a:r>
              <a:rPr lang="da-DK" dirty="0"/>
              <a:t>Tilbudsgiver SKAL opfylde ALLE mindstekrav i kravspecifikationen</a:t>
            </a:r>
          </a:p>
          <a:p>
            <a:r>
              <a:rPr lang="da-DK" dirty="0"/>
              <a:t>Leveringsaftalen er i sin helhed også et mindstekrav</a:t>
            </a:r>
          </a:p>
          <a:p>
            <a:pPr marL="0" indent="0">
              <a:buNone/>
            </a:pPr>
            <a:endParaRPr lang="da-DK" b="1" dirty="0"/>
          </a:p>
        </p:txBody>
      </p:sp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7"/>
            <a:ext cx="5320156" cy="1268210"/>
          </a:xfrm>
        </p:spPr>
        <p:txBody>
          <a:bodyPr anchor="t">
            <a:noAutofit/>
          </a:bodyPr>
          <a:lstStyle/>
          <a:p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udbuddet</a:t>
            </a:r>
            <a:br>
              <a:rPr lang="da-DK" dirty="0">
                <a:effectLst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414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BA0811C-CADE-4C75-9371-214935E1ABD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283516"/>
            <a:ext cx="5319412" cy="4666434"/>
          </a:xfrm>
        </p:spPr>
        <p:txBody>
          <a:bodyPr/>
          <a:lstStyle/>
          <a:p>
            <a:r>
              <a:rPr lang="da-DK" dirty="0"/>
              <a:t>BIOFOS har brug for gennemgå kravspecifikationen med markedet: Er der mindstekrav, som markedet IKKE kan opfylde, eller som har afgørende betydning for prisen?</a:t>
            </a:r>
          </a:p>
          <a:p>
            <a:r>
              <a:rPr lang="da-DK" dirty="0"/>
              <a:t>Hvad kan markedet levere af sikkerhed udover de nævnte punkter i kravspecifikationen?</a:t>
            </a:r>
          </a:p>
          <a:p>
            <a:r>
              <a:rPr lang="da-DK" dirty="0"/>
              <a:t>Hvad kan markedet tilbyde af serviceaftaler? </a:t>
            </a:r>
          </a:p>
          <a:p>
            <a:r>
              <a:rPr lang="da-DK" dirty="0"/>
              <a:t>Hvordan vil markedet fakturere for lastbil og opbygning - forlanger markedet betaling før levering af færdigbygget lastbil?</a:t>
            </a:r>
          </a:p>
          <a:p>
            <a:r>
              <a:rPr lang="da-DK" dirty="0"/>
              <a:t>Hvor lang </a:t>
            </a:r>
            <a:r>
              <a:rPr lang="da-DK"/>
              <a:t>er leveringstiden?</a:t>
            </a:r>
            <a:endParaRPr lang="da-DK" dirty="0"/>
          </a:p>
          <a:p>
            <a:r>
              <a:rPr lang="da-DK" dirty="0"/>
              <a:t>Hvordan forstår og arbejder markedet med at forbedre bæredygtighed?</a:t>
            </a:r>
          </a:p>
          <a:p>
            <a:r>
              <a:rPr lang="da-DK" dirty="0"/>
              <a:t>Hvordan kan bæredygtigheden måles, og er der enighed i markedet herom?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2292888"/>
      </p:ext>
    </p:extLst>
  </p:cSld>
  <p:clrMapOvr>
    <a:masterClrMapping/>
  </p:clrMapOvr>
</p:sld>
</file>

<file path=ppt/theme/theme1.xml><?xml version="1.0" encoding="utf-8"?>
<a:theme xmlns:a="http://schemas.openxmlformats.org/drawingml/2006/main" name="TEKST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DB348965-A330-7A4F-967E-10E79CE46B83}"/>
    </a:ext>
  </a:extLst>
</a:theme>
</file>

<file path=ppt/theme/theme2.xml><?xml version="1.0" encoding="utf-8"?>
<a:theme xmlns:a="http://schemas.openxmlformats.org/drawingml/2006/main" name="FIGUR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9E07ECD-0409-8C4E-9FFD-B28915B99FCD}"/>
    </a:ext>
  </a:extLst>
</a:theme>
</file>

<file path=ppt/theme/theme3.xml><?xml version="1.0" encoding="utf-8"?>
<a:theme xmlns:a="http://schemas.openxmlformats.org/drawingml/2006/main" name="BOKSE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E011FA73-8462-8246-96C6-1B03CC78025A}"/>
    </a:ext>
  </a:extLst>
</a:theme>
</file>

<file path=ppt/theme/theme4.xml><?xml version="1.0" encoding="utf-8"?>
<a:theme xmlns:a="http://schemas.openxmlformats.org/drawingml/2006/main" name="BILLED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0C495061-8C96-6642-902E-C55BFADA78EF}"/>
    </a:ext>
  </a:extLst>
</a:theme>
</file>

<file path=ppt/theme/theme5.xml><?xml version="1.0" encoding="utf-8"?>
<a:theme xmlns:a="http://schemas.openxmlformats.org/drawingml/2006/main" name="AFSLUTNING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A3CD0FB-A6BA-1043-A1B5-6D6B501EAE38}"/>
    </a:ext>
  </a:extLst>
</a:theme>
</file>

<file path=ppt/theme/theme6.xml><?xml version="1.0" encoding="utf-8"?>
<a:theme xmlns:a="http://schemas.openxmlformats.org/drawingml/2006/main" name="GU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9BD9CB25-3EE2-5840-BBFE-F3B404882A11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BIOFOS PP skabelon</Template>
  <TotalTime>1399</TotalTime>
  <Words>588</Words>
  <Application>Microsoft Office PowerPoint</Application>
  <PresentationFormat>Widescreen</PresentationFormat>
  <Paragraphs>64</Paragraphs>
  <Slides>13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TEKSTSLIDES</vt:lpstr>
      <vt:lpstr>FIGURSLIDES</vt:lpstr>
      <vt:lpstr>BOKSE</vt:lpstr>
      <vt:lpstr>BILLEDSLIDES</vt:lpstr>
      <vt:lpstr>AFSLUTNING</vt:lpstr>
      <vt:lpstr>GUIDES</vt:lpstr>
      <vt:lpstr>Markedsdialog hos BIOFOS vedr. levering af lastbil med opbygning og service </vt:lpstr>
      <vt:lpstr>Agenda</vt:lpstr>
      <vt:lpstr>1. Velkomst og kort præsentation af deltagere</vt:lpstr>
      <vt:lpstr>2. Om BIOFOS</vt:lpstr>
      <vt:lpstr>3. Introduktion til udbuddet </vt:lpstr>
      <vt:lpstr>3. Introduktion til udbuddet   - Udbudsbekendtgørelse - Udbudsbetingelser - Det fælles europæiske udbudsdokument (ESPD) (skal udfyldes af tilbudsgiver) - Bilag 1 – Leveringsaftale - Bilag 1A – Arbejdsklausul - Bilag 1B – Leverandørens overholdelse af aftalens arbejdsklausul - Bilag 1C – Standardbetingelser AB Service tilpasset - Bilag 2 – Kravspecifikation - Bilag 3 – Information til eksterne samarbejdspartnere om sikkert og sundt arbejde - Bilag 4 – Tro- og loveerklæring vedr. forbindelser til Rusland (skal udfyldes af tilbudsgiver) - Bilag 5 – Skabelon for fremsendelse af spørgsmål (udfyldes, hvis relevant) - Bilag 6 – Skabelon for konsortieerklæring (udfyldes af tilbudsgiver, hvis relevant) - Bilag 7 – Skabelon for støtteerklæring (udfyldes af tilbudsgiver, hvis relevant) - Bilag 8 – Skabelon for underleverandørerklæring (udfyldes af tilbudsgiver, hvis relevant) - Bilag 9 – Tilbudsliste (skal udfyldes af tilbudsgiver) </vt:lpstr>
      <vt:lpstr>3. Introduktion til udbuddet </vt:lpstr>
      <vt:lpstr>3. Introduktion til udbuddet </vt:lpstr>
      <vt:lpstr>4. Drøftelse af spørgsmål</vt:lpstr>
      <vt:lpstr>5. Konditionsmæssighed </vt:lpstr>
      <vt:lpstr>6. Det videre forløb 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Markedsdialog hos BIOFOS vedr. [Indsæt overordnet emne, f.eks. Udbud af kemikalier]</dc:title>
  <dc:creator>Teje Lindgren Jensen</dc:creator>
  <cp:lastModifiedBy>Camilla Gehring Krogh</cp:lastModifiedBy>
  <cp:revision>17</cp:revision>
  <cp:lastPrinted>2020-05-25T06:39:15Z</cp:lastPrinted>
  <dcterms:created xsi:type="dcterms:W3CDTF">2023-02-01T13:57:05Z</dcterms:created>
  <dcterms:modified xsi:type="dcterms:W3CDTF">2023-11-09T11:54:35Z</dcterms:modified>
</cp:coreProperties>
</file>