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5" r:id="rId2"/>
    <p:sldMasterId id="2147483708" r:id="rId3"/>
    <p:sldMasterId id="2147483712" r:id="rId4"/>
    <p:sldMasterId id="2147483740" r:id="rId5"/>
    <p:sldMasterId id="2147483725" r:id="rId6"/>
  </p:sldMasterIdLst>
  <p:notesMasterIdLst>
    <p:notesMasterId r:id="rId21"/>
  </p:notesMasterIdLst>
  <p:sldIdLst>
    <p:sldId id="256" r:id="rId7"/>
    <p:sldId id="258" r:id="rId8"/>
    <p:sldId id="584" r:id="rId9"/>
    <p:sldId id="582" r:id="rId10"/>
    <p:sldId id="588" r:id="rId11"/>
    <p:sldId id="592" r:id="rId12"/>
    <p:sldId id="593" r:id="rId13"/>
    <p:sldId id="594" r:id="rId14"/>
    <p:sldId id="595" r:id="rId15"/>
    <p:sldId id="596" r:id="rId16"/>
    <p:sldId id="597" r:id="rId17"/>
    <p:sldId id="598" r:id="rId18"/>
    <p:sldId id="591" r:id="rId19"/>
    <p:sldId id="589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DÆK" id="{8CD3D892-239E-1B46-BB86-7FA7F2ECC50E}">
          <p14:sldIdLst>
            <p14:sldId id="256"/>
            <p14:sldId id="258"/>
            <p14:sldId id="584"/>
            <p14:sldId id="582"/>
            <p14:sldId id="588"/>
            <p14:sldId id="592"/>
            <p14:sldId id="593"/>
            <p14:sldId id="594"/>
            <p14:sldId id="595"/>
            <p14:sldId id="596"/>
            <p14:sldId id="597"/>
            <p14:sldId id="598"/>
            <p14:sldId id="591"/>
            <p14:sldId id="5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g Dalum" initials="SD" lastIdx="14" clrIdx="0">
    <p:extLst>
      <p:ext uri="{19B8F6BF-5375-455C-9EA6-DF929625EA0E}">
        <p15:presenceInfo xmlns:p15="http://schemas.microsoft.com/office/powerpoint/2012/main" userId="S::sd@biofos.dk::89bbfdab-0a17-416d-a9b0-a42df9941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3"/>
  </p:normalViewPr>
  <p:slideViewPr>
    <p:cSldViewPr snapToGrid="0" snapToObjects="1">
      <p:cViewPr varScale="1">
        <p:scale>
          <a:sx n="102" d="100"/>
          <a:sy n="102" d="100"/>
        </p:scale>
        <p:origin x="88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Gehring Krogh" userId="43f4d4fc-5e76-493d-9a5a-0a74ad2d1b56" providerId="ADAL" clId="{33032E54-8FFD-4EA3-80AC-00D7A96FC2B1}"/>
    <pc:docChg chg="delSld modSld modSection">
      <pc:chgData name="Camilla Gehring Krogh" userId="43f4d4fc-5e76-493d-9a5a-0a74ad2d1b56" providerId="ADAL" clId="{33032E54-8FFD-4EA3-80AC-00D7A96FC2B1}" dt="2025-05-16T08:46:24.614" v="87" actId="20577"/>
      <pc:docMkLst>
        <pc:docMk/>
      </pc:docMkLst>
      <pc:sldChg chg="modSp mod">
        <pc:chgData name="Camilla Gehring Krogh" userId="43f4d4fc-5e76-493d-9a5a-0a74ad2d1b56" providerId="ADAL" clId="{33032E54-8FFD-4EA3-80AC-00D7A96FC2B1}" dt="2025-05-16T08:46:24.614" v="87" actId="20577"/>
        <pc:sldMkLst>
          <pc:docMk/>
          <pc:sldMk cId="2599116512" sldId="258"/>
        </pc:sldMkLst>
        <pc:spChg chg="mod">
          <ac:chgData name="Camilla Gehring Krogh" userId="43f4d4fc-5e76-493d-9a5a-0a74ad2d1b56" providerId="ADAL" clId="{33032E54-8FFD-4EA3-80AC-00D7A96FC2B1}" dt="2025-05-16T08:46:24.614" v="87" actId="20577"/>
          <ac:spMkLst>
            <pc:docMk/>
            <pc:sldMk cId="2599116512" sldId="258"/>
            <ac:spMk id="5" creationId="{D17E5E8B-171E-2945-9C35-D133CC5537C8}"/>
          </ac:spMkLst>
        </pc:spChg>
      </pc:sldChg>
      <pc:sldChg chg="del">
        <pc:chgData name="Camilla Gehring Krogh" userId="43f4d4fc-5e76-493d-9a5a-0a74ad2d1b56" providerId="ADAL" clId="{33032E54-8FFD-4EA3-80AC-00D7A96FC2B1}" dt="2025-05-16T08:31:19.501" v="0" actId="2696"/>
        <pc:sldMkLst>
          <pc:docMk/>
          <pc:sldMk cId="606003626" sldId="437"/>
        </pc:sldMkLst>
      </pc:sldChg>
      <pc:sldChg chg="del">
        <pc:chgData name="Camilla Gehring Krogh" userId="43f4d4fc-5e76-493d-9a5a-0a74ad2d1b56" providerId="ADAL" clId="{33032E54-8FFD-4EA3-80AC-00D7A96FC2B1}" dt="2025-05-16T08:31:28.901" v="1" actId="2696"/>
        <pc:sldMkLst>
          <pc:docMk/>
          <pc:sldMk cId="960590554" sldId="483"/>
        </pc:sldMkLst>
      </pc:sldChg>
      <pc:sldChg chg="del">
        <pc:chgData name="Camilla Gehring Krogh" userId="43f4d4fc-5e76-493d-9a5a-0a74ad2d1b56" providerId="ADAL" clId="{33032E54-8FFD-4EA3-80AC-00D7A96FC2B1}" dt="2025-05-16T08:31:39.303" v="2" actId="2696"/>
        <pc:sldMkLst>
          <pc:docMk/>
          <pc:sldMk cId="399723244" sldId="578"/>
        </pc:sldMkLst>
      </pc:sldChg>
      <pc:sldChg chg="del">
        <pc:chgData name="Camilla Gehring Krogh" userId="43f4d4fc-5e76-493d-9a5a-0a74ad2d1b56" providerId="ADAL" clId="{33032E54-8FFD-4EA3-80AC-00D7A96FC2B1}" dt="2025-05-16T08:31:46.642" v="3" actId="2696"/>
        <pc:sldMkLst>
          <pc:docMk/>
          <pc:sldMk cId="3316802460" sldId="579"/>
        </pc:sldMkLst>
      </pc:sldChg>
      <pc:sldChg chg="del">
        <pc:chgData name="Camilla Gehring Krogh" userId="43f4d4fc-5e76-493d-9a5a-0a74ad2d1b56" providerId="ADAL" clId="{33032E54-8FFD-4EA3-80AC-00D7A96FC2B1}" dt="2025-05-16T08:41:18.826" v="4" actId="2696"/>
        <pc:sldMkLst>
          <pc:docMk/>
          <pc:sldMk cId="2825056608" sldId="590"/>
        </pc:sldMkLst>
      </pc:sldChg>
      <pc:sldMasterChg chg="delSldLayout">
        <pc:chgData name="Camilla Gehring Krogh" userId="43f4d4fc-5e76-493d-9a5a-0a74ad2d1b56" providerId="ADAL" clId="{33032E54-8FFD-4EA3-80AC-00D7A96FC2B1}" dt="2025-05-16T08:31:46.642" v="3" actId="2696"/>
        <pc:sldMasterMkLst>
          <pc:docMk/>
          <pc:sldMasterMk cId="726005071" sldId="2147483712"/>
        </pc:sldMasterMkLst>
        <pc:sldLayoutChg chg="del">
          <pc:chgData name="Camilla Gehring Krogh" userId="43f4d4fc-5e76-493d-9a5a-0a74ad2d1b56" providerId="ADAL" clId="{33032E54-8FFD-4EA3-80AC-00D7A96FC2B1}" dt="2025-05-16T08:31:28.901" v="1" actId="2696"/>
          <pc:sldLayoutMkLst>
            <pc:docMk/>
            <pc:sldMasterMk cId="726005071" sldId="2147483712"/>
            <pc:sldLayoutMk cId="3801699628" sldId="2147483761"/>
          </pc:sldLayoutMkLst>
        </pc:sldLayoutChg>
        <pc:sldLayoutChg chg="del">
          <pc:chgData name="Camilla Gehring Krogh" userId="43f4d4fc-5e76-493d-9a5a-0a74ad2d1b56" providerId="ADAL" clId="{33032E54-8FFD-4EA3-80AC-00D7A96FC2B1}" dt="2025-05-16T08:31:39.303" v="2" actId="2696"/>
          <pc:sldLayoutMkLst>
            <pc:docMk/>
            <pc:sldMasterMk cId="726005071" sldId="2147483712"/>
            <pc:sldLayoutMk cId="1680229026" sldId="2147483764"/>
          </pc:sldLayoutMkLst>
        </pc:sldLayoutChg>
        <pc:sldLayoutChg chg="del">
          <pc:chgData name="Camilla Gehring Krogh" userId="43f4d4fc-5e76-493d-9a5a-0a74ad2d1b56" providerId="ADAL" clId="{33032E54-8FFD-4EA3-80AC-00D7A96FC2B1}" dt="2025-05-16T08:31:46.642" v="3" actId="2696"/>
          <pc:sldLayoutMkLst>
            <pc:docMk/>
            <pc:sldMasterMk cId="726005071" sldId="2147483712"/>
            <pc:sldLayoutMk cId="1105682053" sldId="21474837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4E1F0-441A-43F2-A65F-13D61F79775D}" type="datetimeFigureOut">
              <a:rPr lang="da-DK" smtClean="0"/>
              <a:t>16-05-2025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64A82-927E-47EA-91E7-C83D70BF84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220B8-BF08-4163-B703-D94AAF0A8D0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82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FB2C03-D2B2-5447-8E3F-D85788EF98EE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27FCB-0EB4-BF4C-BB84-B93207BA7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5FE0-16A8-7748-93E9-46330668E83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93FDDC5-731A-024B-B7BF-AC61F0D2CD0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2D756-3FEA-6D4B-AD64-0A37F46AE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5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for at tilføje billede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E6FA34-881F-444A-957A-D1A8683DF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2573B95-19E6-CB45-A7A1-E4D844C03D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1950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6" y="1795505"/>
            <a:ext cx="12208065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62CF2F-D548-974B-AE51-53B2CAA1E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111601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DAE19-DA94-A240-BEE7-C140315D3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1995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6" y="1795505"/>
            <a:ext cx="12208065" cy="4586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111601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E6FA34-881F-444A-957A-D1A8683DF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2573B95-19E6-CB45-A7A1-E4D844C03D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74411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4258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930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+ STOR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1" y="0"/>
            <a:ext cx="12191999" cy="16646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2A8022-3AEE-0744-BE57-D1C5AF13ECA5}"/>
              </a:ext>
            </a:extLst>
          </p:cNvPr>
          <p:cNvSpPr/>
          <p:nvPr userDrawn="1"/>
        </p:nvSpPr>
        <p:spPr>
          <a:xfrm>
            <a:off x="-16066" y="1795505"/>
            <a:ext cx="12279185" cy="4586245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E7736A-E3D1-C442-946F-5945B68C8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25224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FE7184E-6515-A747-BD0F-2408C6830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938" y="2078612"/>
            <a:ext cx="11160126" cy="387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622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05F7E2-E0E8-BE44-8546-F3196A0DBAB3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7DB235-D73F-174C-8855-0371E79EF6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5FB57E-562C-48D1-A2EF-6350CE7456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8" y="2520000"/>
            <a:ext cx="6016625" cy="3862387"/>
          </a:xfr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03999" tIns="360000" rIns="251999"/>
          <a:lstStyle>
            <a:lvl1pPr marL="0" indent="0">
              <a:buNone/>
              <a:defRPr lang="da-DK" sz="60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Klik her for at tilføje tekst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44C0BE87-022B-4E8B-A461-182CA38994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375" y="2520000"/>
            <a:ext cx="6016625" cy="3862387"/>
          </a:xfr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2000" tIns="360000" rIns="503999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6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Klik her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231147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9EA6D09-F0B6-D54E-B11C-25DD71B491F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88000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986759F-FB23-5448-AF4C-3E8EF31310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31AA8DA1-A3F1-414F-8F80-0B44E40C086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24800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FA6AC9E-D29F-154B-82D1-F05D50B4F2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24800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18832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53F9C02-6CE7-3844-A736-F3C9D0EFE01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118832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9250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67438" y="2537125"/>
            <a:ext cx="2935558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/>
              <a:t>Klik her for at tilføje tekst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53F9C02-6CE7-3844-A736-F3C9D0EFE01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67438" y="2537125"/>
            <a:ext cx="2935558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510AE84-6ACD-5F46-868C-7951DBF079C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4352" y="2537126"/>
            <a:ext cx="2937600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4B05DA2-FC47-1548-A7AF-66B0BCED1B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4352" y="2537125"/>
            <a:ext cx="2937600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E8F65A6F-09A7-A944-9223-D43CB0C8D56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0" y="2537126"/>
            <a:ext cx="2937600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7751594-670C-C646-8310-AA34462927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537125"/>
            <a:ext cx="2937600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09630E1-FC02-7846-B65C-4D603401491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096914" y="2537126"/>
            <a:ext cx="2927649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/>
              <a:t>Klik her for at tilføje tekst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42ECA841-1794-8C4A-94C0-A76816082FD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96914" y="2537125"/>
            <a:ext cx="2927649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833913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9EA6D09-F0B6-D54E-B11C-25DD71B491F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31AA8DA1-A3F1-414F-8F80-0B44E40C086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24800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18832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CA9BF1FE-A756-E247-B1D4-F923C570237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0" y="4545014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4A07217-DAD6-FF40-89C5-1759F8D5F5F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224800" y="4545015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3E761EA4-96FD-2448-B2C0-C94A27A87B8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118832" y="4545015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3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E41C01-0847-184A-B95B-88A0117611BC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1C29B2A-452F-DE4F-931E-97498038964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553607-00F8-1442-BBF4-89E93EF91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077DE3-0327-D142-93D1-9A73B354F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05367-B75F-1D4F-8632-28369548424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2520001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8F793-2B77-8F4D-8D57-9CC109978E9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12709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29860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76107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2537094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3767768"/>
            <a:ext cx="5319412" cy="2182181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17422D-4E1B-1A41-9658-03A3E453C5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9851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FB2C03-D2B2-5447-8E3F-D85788EF98EE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27FCB-0EB4-BF4C-BB84-B93207BA7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5FE0-16A8-7748-93E9-46330668E83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93FDDC5-731A-024B-B7BF-AC61F0D2CD0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2D756-3FEA-6D4B-AD64-0A37F46AE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42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173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28C85A6-9F1D-2F48-B93B-BA31799C6DF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"/>
            <a:ext cx="60252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48686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K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FCF940-43FE-A745-8664-FA0DC10D0BEF}"/>
              </a:ext>
            </a:extLst>
          </p:cNvPr>
          <p:cNvSpPr/>
          <p:nvPr userDrawn="1"/>
        </p:nvSpPr>
        <p:spPr>
          <a:xfrm>
            <a:off x="-22889" y="2"/>
            <a:ext cx="6047452" cy="440054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7CC1A4-BC6E-B540-8587-53748DD2027D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A488A3-3565-DD4A-A5C9-E7DA5304777E}"/>
              </a:ext>
            </a:extLst>
          </p:cNvPr>
          <p:cNvSpPr/>
          <p:nvPr userDrawn="1"/>
        </p:nvSpPr>
        <p:spPr>
          <a:xfrm>
            <a:off x="-16065" y="4545013"/>
            <a:ext cx="6040628" cy="18367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A63F0C8-D751-C247-BACE-3BAA1371585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26ED52-D8B6-8341-B2B1-97068064D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24503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da-DK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329F2962-A00B-DF43-BC79-2D2C29E6B99C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7A6FA2-A007-2346-8A3B-EB18415F4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695A741-C686-BB4A-82B4-AC86EDDE58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846773"/>
            <a:ext cx="5321588" cy="3166427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4345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3A8AE9-6BBB-1C48-B9D4-5D3F69E9581B}"/>
              </a:ext>
            </a:extLst>
          </p:cNvPr>
          <p:cNvSpPr/>
          <p:nvPr userDrawn="1"/>
        </p:nvSpPr>
        <p:spPr>
          <a:xfrm>
            <a:off x="0" y="0"/>
            <a:ext cx="12191999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09E9F4E-58D5-124A-B8F3-7B97EE3155E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799703"/>
            <a:ext cx="121920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C58B6D6-83C3-4F48-937F-5F1179C23F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10903238" cy="24503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CEDD8DA-472E-0541-91B9-3200E104E63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E8A248-145A-1948-81FE-F2040B6D5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E9A9994-BB25-B94F-ABDE-252F0DEB9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846774"/>
            <a:ext cx="10903238" cy="809226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202885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D5658C-9623-6044-ADDD-FFCEF93344FC}"/>
              </a:ext>
            </a:extLst>
          </p:cNvPr>
          <p:cNvSpPr/>
          <p:nvPr userDrawn="1"/>
        </p:nvSpPr>
        <p:spPr>
          <a:xfrm>
            <a:off x="0" y="10161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C13E0EC-F0D9-4441-9407-3D98CF170D5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C18F83-D175-A647-845F-1A95500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535096D-2386-2C44-A994-28FB636350C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0161"/>
            <a:ext cx="121920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967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D5658C-9623-6044-ADDD-FFCEF93344FC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C13E0EC-F0D9-4441-9407-3D98CF170D5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C18F83-D175-A647-845F-1A95500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3A4BC39-022E-1D4A-8663-31A7D2776C5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381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035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 2 SPALT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9300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68FD0-F291-C047-86CC-B6C86E9532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2000" y="1681163"/>
            <a:ext cx="5321588" cy="748999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2B6E-2AB9-1947-9A39-C89EBD31BE1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56650" y="1689401"/>
            <a:ext cx="5319413" cy="74076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Klik for at redigere tekst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56652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86234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13367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82082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28C85A6-9F1D-2F48-B93B-BA31799C6DF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"/>
            <a:ext cx="60252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07501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3960000"/>
            <a:ext cx="5319412" cy="198995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6F0FE54-9FA6-244F-A163-9C8FF32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3" y="2521196"/>
            <a:ext cx="5320156" cy="126821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3139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>
            <a:extLst>
              <a:ext uri="{FF2B5EF4-FFF2-40B4-BE49-F238E27FC236}">
                <a16:creationId xmlns:a16="http://schemas.microsoft.com/office/drawing/2014/main" id="{617DB0FE-39A0-1C44-856A-B06D59092630}"/>
              </a:ext>
            </a:extLst>
          </p:cNvPr>
          <p:cNvSpPr txBox="1"/>
          <p:nvPr userDrawn="1"/>
        </p:nvSpPr>
        <p:spPr>
          <a:xfrm>
            <a:off x="526098" y="486093"/>
            <a:ext cx="10929935" cy="5492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4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Brugerguide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2C7C92-A5CF-4C45-B661-7CB3478D1623}"/>
              </a:ext>
            </a:extLst>
          </p:cNvPr>
          <p:cNvGrpSpPr/>
          <p:nvPr userDrawn="1"/>
        </p:nvGrpSpPr>
        <p:grpSpPr>
          <a:xfrm>
            <a:off x="515938" y="2349500"/>
            <a:ext cx="2935586" cy="4291469"/>
            <a:chOff x="730252" y="2168525"/>
            <a:chExt cx="2935586" cy="4291469"/>
          </a:xfrm>
        </p:grpSpPr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6D284003-52A8-1D43-BA38-A7590A01BEA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30252" y="2243455"/>
              <a:ext cx="2280360" cy="421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latin typeface="+mn-lt"/>
                  <a:cs typeface="Arial" panose="020B0604020202020204" pitchFamily="34" charset="0"/>
                </a:rPr>
                <a:t>Brug</a:t>
              </a:r>
              <a:r>
                <a:rPr lang="da-DK" sz="800" b="1" baseline="0" noProof="1">
                  <a:latin typeface="+mn-lt"/>
                  <a:cs typeface="Arial" panose="020B0604020202020204" pitchFamily="34" charset="0"/>
                </a:rPr>
                <a:t> tekst typografier</a:t>
              </a:r>
              <a:endParaRPr lang="da-DK" sz="800" b="1" noProof="1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TAB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frem i tekst-niveauer. 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ENTER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, derefter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TAB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skifte fra et niveau til et næste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tilbage i tekst-niveauer,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SHIFT+TAB</a:t>
              </a: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Alternativt kan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Forøg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Formindsk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listeniveau bruges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 layouts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Hjem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menupunktet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Nyt Slide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at indsætte nyt slide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3.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dit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nuværende layout til et alternativt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fontAlgn="auto">
                <a:spcBef>
                  <a:spcPts val="1200"/>
                </a:spcBef>
                <a:spcAft>
                  <a:spcPts val="600"/>
                </a:spcAft>
                <a:buFont typeface="+mj-lt"/>
                <a:buNone/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Nulstil slide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Hjem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Nulstil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nulstille placering, størrelse og formatering af pladsholdere til layoutets oprindelige design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240"/>
                </a:spcAft>
                <a:defRPr/>
              </a:pPr>
              <a:endParaRPr 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5" name="1 Forøg formindsk">
              <a:extLst>
                <a:ext uri="{FF2B5EF4-FFF2-40B4-BE49-F238E27FC236}">
                  <a16:creationId xmlns:a16="http://schemas.microsoft.com/office/drawing/2014/main" id="{7D23D7B4-F718-1E4B-AD6B-4B45E15B4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78176" y="3214063"/>
              <a:ext cx="549328" cy="285228"/>
            </a:xfrm>
            <a:prstGeom prst="rect">
              <a:avLst/>
            </a:prstGeom>
          </p:spPr>
        </p:pic>
        <p:pic>
          <p:nvPicPr>
            <p:cNvPr id="18" name="2 Ny slide">
              <a:extLst>
                <a:ext uri="{FF2B5EF4-FFF2-40B4-BE49-F238E27FC236}">
                  <a16:creationId xmlns:a16="http://schemas.microsoft.com/office/drawing/2014/main" id="{228F22A2-DF2A-BB4F-88F3-4E5EDB5E4E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931" r="60888"/>
            <a:stretch/>
          </p:blipFill>
          <p:spPr>
            <a:xfrm>
              <a:off x="2828558" y="3869465"/>
              <a:ext cx="363713" cy="647461"/>
            </a:xfrm>
            <a:prstGeom prst="rect">
              <a:avLst/>
            </a:prstGeom>
          </p:spPr>
        </p:pic>
        <p:pic>
          <p:nvPicPr>
            <p:cNvPr id="19" name="3 Layout">
              <a:extLst>
                <a:ext uri="{FF2B5EF4-FFF2-40B4-BE49-F238E27FC236}">
                  <a16:creationId xmlns:a16="http://schemas.microsoft.com/office/drawing/2014/main" id="{29D4840A-8354-6341-A35C-4AEF3E8E8E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6944" r="2272" b="69429"/>
            <a:stretch/>
          </p:blipFill>
          <p:spPr>
            <a:xfrm>
              <a:off x="2828558" y="4612920"/>
              <a:ext cx="593368" cy="192211"/>
            </a:xfrm>
            <a:prstGeom prst="rect">
              <a:avLst/>
            </a:prstGeom>
          </p:spPr>
        </p:pic>
        <p:pic>
          <p:nvPicPr>
            <p:cNvPr id="20" name="4 Nulstil">
              <a:extLst>
                <a:ext uri="{FF2B5EF4-FFF2-40B4-BE49-F238E27FC236}">
                  <a16:creationId xmlns:a16="http://schemas.microsoft.com/office/drawing/2014/main" id="{3925D4FC-9B6C-CE45-BD3F-6A69A3089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93136" y="5318642"/>
              <a:ext cx="547241" cy="197798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1AB9F9-25BC-7643-9247-358999543F65}"/>
                </a:ext>
              </a:extLst>
            </p:cNvPr>
            <p:cNvCxnSpPr/>
            <p:nvPr userDrawn="1"/>
          </p:nvCxnSpPr>
          <p:spPr>
            <a:xfrm>
              <a:off x="730252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A5F413-0669-5A4C-8C56-3B38FF090B1F}"/>
                </a:ext>
              </a:extLst>
            </p:cNvPr>
            <p:cNvCxnSpPr/>
            <p:nvPr userDrawn="1"/>
          </p:nvCxnSpPr>
          <p:spPr>
            <a:xfrm>
              <a:off x="730252" y="3684287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D19F71-4ECF-DC4B-B702-DA36524E10A4}"/>
                </a:ext>
              </a:extLst>
            </p:cNvPr>
            <p:cNvCxnSpPr/>
            <p:nvPr userDrawn="1"/>
          </p:nvCxnSpPr>
          <p:spPr>
            <a:xfrm>
              <a:off x="730252" y="505176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A6DAC6-C817-284C-9799-378B0603BB25}"/>
                </a:ext>
              </a:extLst>
            </p:cNvPr>
            <p:cNvCxnSpPr/>
            <p:nvPr userDrawn="1"/>
          </p:nvCxnSpPr>
          <p:spPr>
            <a:xfrm>
              <a:off x="730252" y="6180351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1123E2-3B23-5944-83F9-2BBCE6B8DAB6}"/>
              </a:ext>
            </a:extLst>
          </p:cNvPr>
          <p:cNvGrpSpPr/>
          <p:nvPr userDrawn="1"/>
        </p:nvGrpSpPr>
        <p:grpSpPr>
          <a:xfrm>
            <a:off x="4620269" y="2349500"/>
            <a:ext cx="2935586" cy="2883243"/>
            <a:chOff x="4688994" y="2168525"/>
            <a:chExt cx="2935586" cy="2883243"/>
          </a:xfrm>
        </p:grpSpPr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3770B134-C960-7F46-9316-0975F7E4433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688994" y="2243455"/>
              <a:ext cx="2160798" cy="246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På slides med billedpladsholder,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og 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Ønsker du at skalere billedet, så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du trækker i billedets hjørner. Ellers bliver billede skævt skaleret.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Tips: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indsætter et nyt, kan billedet lægge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sig foran tekst og grafik. Hvis dette sker, højreklik på billedet og 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bagest</a:t>
              </a:r>
            </a:p>
          </p:txBody>
        </p:sp>
        <p:pic>
          <p:nvPicPr>
            <p:cNvPr id="27" name="5 Indsæt billede">
              <a:extLst>
                <a:ext uri="{FF2B5EF4-FFF2-40B4-BE49-F238E27FC236}">
                  <a16:creationId xmlns:a16="http://schemas.microsoft.com/office/drawing/2014/main" id="{71658077-2652-7948-8313-10CDFEB2E8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596075" y="2432781"/>
              <a:ext cx="262151" cy="256054"/>
            </a:xfrm>
            <a:prstGeom prst="rect">
              <a:avLst/>
            </a:prstGeom>
          </p:spPr>
        </p:pic>
        <p:pic>
          <p:nvPicPr>
            <p:cNvPr id="28" name="6 Beskær">
              <a:extLst>
                <a:ext uri="{FF2B5EF4-FFF2-40B4-BE49-F238E27FC236}">
                  <a16:creationId xmlns:a16="http://schemas.microsoft.com/office/drawing/2014/main" id="{382CD1A1-CF32-A940-BE55-07182733D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727151" y="3347697"/>
              <a:ext cx="337400" cy="321707"/>
            </a:xfrm>
            <a:prstGeom prst="rect">
              <a:avLst/>
            </a:prstGeom>
          </p:spPr>
        </p:pic>
        <p:pic>
          <p:nvPicPr>
            <p:cNvPr id="29" name="7 Skalér billede">
              <a:extLst>
                <a:ext uri="{FF2B5EF4-FFF2-40B4-BE49-F238E27FC236}">
                  <a16:creationId xmlns:a16="http://schemas.microsoft.com/office/drawing/2014/main" id="{42B69441-BFF7-FC45-BF08-540BD45616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704856" y="3841687"/>
              <a:ext cx="359695" cy="335309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6C712F-D4BE-0642-B0F0-3E9CC0B89465}"/>
                </a:ext>
              </a:extLst>
            </p:cNvPr>
            <p:cNvCxnSpPr/>
            <p:nvPr userDrawn="1"/>
          </p:nvCxnSpPr>
          <p:spPr>
            <a:xfrm>
              <a:off x="4688994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70773A-51AA-D843-870E-6D176222248C}"/>
                </a:ext>
              </a:extLst>
            </p:cNvPr>
            <p:cNvCxnSpPr/>
            <p:nvPr userDrawn="1"/>
          </p:nvCxnSpPr>
          <p:spPr>
            <a:xfrm>
              <a:off x="4688994" y="293794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AFF98AA-BCC9-1E42-B66B-1BC92F802812}"/>
                </a:ext>
              </a:extLst>
            </p:cNvPr>
            <p:cNvCxnSpPr/>
            <p:nvPr userDrawn="1"/>
          </p:nvCxnSpPr>
          <p:spPr>
            <a:xfrm>
              <a:off x="4688994" y="505176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EFECC7-CBD9-D74A-8A98-FE6AA63F80D3}"/>
              </a:ext>
            </a:extLst>
          </p:cNvPr>
          <p:cNvGrpSpPr/>
          <p:nvPr userDrawn="1"/>
        </p:nvGrpSpPr>
        <p:grpSpPr>
          <a:xfrm>
            <a:off x="8740477" y="2349500"/>
            <a:ext cx="2935586" cy="3182607"/>
            <a:chOff x="8532514" y="2168525"/>
            <a:chExt cx="2935586" cy="3182607"/>
          </a:xfrm>
        </p:grpSpPr>
        <p:sp>
          <p:nvSpPr>
            <p:cNvPr id="34" name="Text Box 4">
              <a:extLst>
                <a:ext uri="{FF2B5EF4-FFF2-40B4-BE49-F238E27FC236}">
                  <a16:creationId xmlns:a16="http://schemas.microsoft.com/office/drawing/2014/main" id="{B827E2E6-7C2A-DD4C-9478-296A9948C83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532514" y="2264242"/>
              <a:ext cx="2358243" cy="2970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justere sidenummerering, </a:t>
              </a:r>
              <a:b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dato og sidefod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Gør dette som</a:t>
              </a:r>
              <a:r>
                <a:rPr lang="da-DK" altLang="da-DK" sz="8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det sidste i din præsentation, så det slår igennem på alle slides</a:t>
              </a: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Sidehoved og Sidefod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(indtast evt. tekst i sidefod)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Anvend på alle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eller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Anvend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hvis det kun skal være på et enkelt slide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se 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Vis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og sæt hak ved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Tips: Alt + F9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hurtig visning af 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D28594-7C69-F442-AECA-826BCBDF1775}"/>
                </a:ext>
              </a:extLst>
            </p:cNvPr>
            <p:cNvCxnSpPr/>
            <p:nvPr userDrawn="1"/>
          </p:nvCxnSpPr>
          <p:spPr>
            <a:xfrm>
              <a:off x="8532514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29DE841-F3E0-C241-A7A7-EA53E862E938}"/>
                </a:ext>
              </a:extLst>
            </p:cNvPr>
            <p:cNvCxnSpPr/>
            <p:nvPr userDrawn="1"/>
          </p:nvCxnSpPr>
          <p:spPr>
            <a:xfrm>
              <a:off x="8532514" y="3873757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F39CEE-79F3-2247-9DB8-78E7E9083796}"/>
                </a:ext>
              </a:extLst>
            </p:cNvPr>
            <p:cNvCxnSpPr/>
            <p:nvPr userDrawn="1"/>
          </p:nvCxnSpPr>
          <p:spPr>
            <a:xfrm>
              <a:off x="8532514" y="5351132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96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56652" y="2520000"/>
            <a:ext cx="5319412" cy="3486836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6"/>
                </a:solidFill>
              </a:defRPr>
            </a:lvl1pPr>
            <a:lvl2pPr marL="216000" indent="0">
              <a:buNone/>
              <a:defRPr sz="4000"/>
            </a:lvl2pPr>
            <a:lvl3pPr marL="432000" indent="0">
              <a:buNone/>
              <a:defRPr sz="4000"/>
            </a:lvl3pPr>
            <a:lvl4pPr marL="648000" indent="0">
              <a:buNone/>
              <a:defRPr sz="4000"/>
            </a:lvl4pPr>
            <a:lvl5pPr marL="864000" indent="0">
              <a:buNone/>
              <a:defRPr sz="4000"/>
            </a:lvl5pPr>
          </a:lstStyle>
          <a:p>
            <a:pPr lvl="0"/>
            <a:r>
              <a:rPr lang="da-DK" noProof="0" dirty="0"/>
              <a:t>Klik for at redigere 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00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2537094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3767768"/>
            <a:ext cx="5319412" cy="2182181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17422D-4E1B-1A41-9658-03A3E453C5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9158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0" y="1"/>
            <a:ext cx="12192000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5A83739-ABE5-FD44-95FC-C51348BAACA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5938" y="1645920"/>
            <a:ext cx="11160126" cy="4360916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216000" indent="0">
              <a:buNone/>
              <a:defRPr sz="4000"/>
            </a:lvl2pPr>
            <a:lvl3pPr marL="432000" indent="0">
              <a:buNone/>
              <a:defRPr sz="4000"/>
            </a:lvl3pPr>
            <a:lvl4pPr marL="648000" indent="0">
              <a:buNone/>
              <a:defRPr sz="4000"/>
            </a:lvl4pPr>
            <a:lvl5pPr marL="864000" indent="0">
              <a:buNone/>
              <a:defRPr sz="4000"/>
            </a:lvl5pPr>
          </a:lstStyle>
          <a:p>
            <a:pPr lvl="0"/>
            <a:r>
              <a:rPr lang="da-DK" noProof="0" dirty="0"/>
              <a:t>Klik for at tilføje en 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93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41078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5880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41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3252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732" r:id="rId4"/>
    <p:sldLayoutId id="2147483741" r:id="rId5"/>
    <p:sldLayoutId id="2147483716" r:id="rId6"/>
    <p:sldLayoutId id="2147483745" r:id="rId7"/>
    <p:sldLayoutId id="2147483746" r:id="rId8"/>
    <p:sldLayoutId id="2147483747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5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005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0" r:id="rId2"/>
    <p:sldLayoutId id="21474837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59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2140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9" r:id="rId2"/>
    <p:sldLayoutId id="2147483711" r:id="rId3"/>
    <p:sldLayoutId id="2147483710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480" userDrawn="1">
          <p15:clr>
            <a:srgbClr val="F26B43"/>
          </p15:clr>
        </p15:guide>
        <p15:guide id="16" orient="horz" pos="1593" userDrawn="1">
          <p15:clr>
            <a:srgbClr val="F26B43"/>
          </p15:clr>
        </p15:guide>
        <p15:guide id="17" orient="horz" pos="2772" userDrawn="1">
          <p15:clr>
            <a:srgbClr val="F26B43"/>
          </p15:clr>
        </p15:guide>
        <p15:guide id="18" orient="horz" pos="286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2600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36" r:id="rId3"/>
    <p:sldLayoutId id="2147483735" r:id="rId4"/>
    <p:sldLayoutId id="2147483742" r:id="rId5"/>
    <p:sldLayoutId id="2147483753" r:id="rId6"/>
    <p:sldLayoutId id="2147483754" r:id="rId7"/>
    <p:sldLayoutId id="2147483762" r:id="rId8"/>
    <p:sldLayoutId id="21474837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0569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  <p15:guide id="19" orient="horz" pos="402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5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  <p15:guide id="19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8142-FA12-7D4A-BB2F-C550B29B9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Markedsdialog hos BIOFOS vedr. udbud af pleje af grønne områder og vintervedligehold</a:t>
            </a:r>
            <a:br>
              <a:rPr lang="da-DK" dirty="0"/>
            </a:br>
            <a:endParaRPr lang="da-DK" dirty="0"/>
          </a:p>
        </p:txBody>
      </p:sp>
      <p:pic>
        <p:nvPicPr>
          <p:cNvPr id="7" name="Picture Placeholder 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D8E274B7-975E-2749-B0B8-314A46A7CE6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12024" b="12024"/>
          <a:stretch>
            <a:fillRect/>
          </a:stretch>
        </p:blipFill>
        <p:spPr/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38801F2-AC7A-BA4B-B533-4B12F8595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28. Maj 2025 kl. 9.30-11.30</a:t>
            </a:r>
          </a:p>
        </p:txBody>
      </p:sp>
    </p:spTree>
    <p:extLst>
      <p:ext uri="{BB962C8B-B14F-4D97-AF65-F5344CB8AC3E}">
        <p14:creationId xmlns:p14="http://schemas.microsoft.com/office/powerpoint/2010/main" val="394550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D0CE1-9FF3-B65C-F36D-3CFB3FF9E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C4470-CB47-9FA6-2B7C-A20AA838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A743A858-DB3B-BCAE-75AB-397A7F1DE89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E2A58C1-78E0-DF04-F618-16FF74E09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3429950"/>
          </a:xfrm>
        </p:spPr>
        <p:txBody>
          <a:bodyPr/>
          <a:lstStyle/>
          <a:p>
            <a:r>
              <a:rPr lang="da-DK" b="1" dirty="0"/>
              <a:t>SPØRGSMÅL 6 - Bæredygtighed og biodiversitet</a:t>
            </a:r>
            <a:endParaRPr lang="da-DK" dirty="0"/>
          </a:p>
          <a:p>
            <a:r>
              <a:rPr lang="da-DK" b="1" dirty="0"/>
              <a:t>Hvordan ser I (på vegne af markedet), at vi kan gøre biodiversitet målbart i dette udbud?</a:t>
            </a:r>
            <a:r>
              <a:rPr lang="da-DK" dirty="0"/>
              <a:t> </a:t>
            </a:r>
          </a:p>
          <a:p>
            <a:r>
              <a:rPr lang="da-DK" dirty="0"/>
              <a:t>Fremfor alene at bede om prosabeskrivelser af, hvordan der kan tænkes biodiversitet ind i opgaven, vil vi gerne bede om input til, hvad I ser af muligheder for at gøre det ’mere’ målbart.</a:t>
            </a:r>
          </a:p>
          <a:p>
            <a:pPr marL="0" indent="0">
              <a:buNone/>
            </a:pPr>
            <a:endParaRPr lang="da-DK" dirty="0"/>
          </a:p>
          <a:p>
            <a:pPr lvl="0"/>
            <a:r>
              <a:rPr lang="da-DK" dirty="0"/>
              <a:t>Er der eksempelvis nogle </a:t>
            </a:r>
            <a:r>
              <a:rPr lang="da-DK" dirty="0" err="1"/>
              <a:t>KPI’er</a:t>
            </a:r>
            <a:r>
              <a:rPr lang="da-DK" dirty="0"/>
              <a:t>, I ser anvendt andre steder, som kan bidrage med data til biodiversiteten? Og hvordan er dette implementeret i andre kontrakter (med succes)?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636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682C4-41BA-75B5-5D0B-005E03F1D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CF083-9F58-FBFB-094D-76835D90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FD94DBA5-B994-627E-6DDB-EA0C560BF7F1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0B4EE63-51EF-225D-AD03-86580E73F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3429950"/>
          </a:xfrm>
        </p:spPr>
        <p:txBody>
          <a:bodyPr/>
          <a:lstStyle/>
          <a:p>
            <a:r>
              <a:rPr lang="da-DK" b="1" dirty="0"/>
              <a:t>SPØRGSMÅL 7 - Hvordan ser I, at markedet vil forholde sig til, at vi stiller konkrete krav til kvalitetssikrings- og miljøledelsessystemer (ISO 9001 og ISO 14001)?</a:t>
            </a:r>
            <a:endParaRPr lang="da-DK" dirty="0"/>
          </a:p>
          <a:p>
            <a:pPr lvl="0"/>
            <a:r>
              <a:rPr lang="da-DK" dirty="0"/>
              <a:t>Vil det påvirke interessen – og dermed konkurrencen/prissætningen?</a:t>
            </a:r>
          </a:p>
          <a:p>
            <a:endParaRPr lang="da-DK" dirty="0"/>
          </a:p>
          <a:p>
            <a:pPr lvl="0"/>
            <a:r>
              <a:rPr lang="da-DK" dirty="0"/>
              <a:t>Ser I alternativer til at stille disse krav, som er mere attraktive for markedet at byde på?</a:t>
            </a:r>
          </a:p>
          <a:p>
            <a:pPr lvl="1"/>
            <a:r>
              <a:rPr lang="da-DK" dirty="0"/>
              <a:t>Her tænker vi fx på vores afsæt lige nu, hvor vi beder jeres beskrive kvalitetssikring og miljø mv., men uden decideret at påkræve ISO-certificeringer</a:t>
            </a:r>
          </a:p>
          <a:p>
            <a:pPr marL="216000" lvl="1" indent="0">
              <a:buNone/>
            </a:pPr>
            <a:endParaRPr lang="da-DK" dirty="0"/>
          </a:p>
          <a:p>
            <a:pPr lvl="0"/>
            <a:r>
              <a:rPr lang="da-DK" dirty="0"/>
              <a:t>Er der nogle forhold, vi skal være opmærksomme på i denne forbindelse?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431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C0E68-A979-D860-B7B4-C10F47315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7EA6E-76EE-2C19-206A-4A0632E1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CCAE9D68-67D7-EB92-98B8-3F4F5E66D8A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5F348F94-3576-BBA7-41FA-C861AB179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3429950"/>
          </a:xfrm>
        </p:spPr>
        <p:txBody>
          <a:bodyPr/>
          <a:lstStyle/>
          <a:p>
            <a:r>
              <a:rPr lang="da-DK" b="1" dirty="0"/>
              <a:t>SPØRGSMÅL 8 – Opdateringer af oversigtskort </a:t>
            </a:r>
            <a:endParaRPr lang="da-DK" dirty="0"/>
          </a:p>
          <a:p>
            <a:r>
              <a:rPr lang="da-DK" dirty="0"/>
              <a:t>Som det fremgår af det tilgængeliggjorte udbudsmateriale forud for markedsdialogen, har Ordregiver oversigtskort over arealplejeopgaven. </a:t>
            </a:r>
          </a:p>
          <a:p>
            <a:endParaRPr lang="da-DK" dirty="0"/>
          </a:p>
          <a:p>
            <a:pPr lvl="0"/>
            <a:r>
              <a:rPr lang="da-DK" b="1" dirty="0"/>
              <a:t>Ordregiver ønsker at ansvaret for opdateringer af kort skal placeres hos leverandøren.</a:t>
            </a:r>
          </a:p>
          <a:p>
            <a:pPr lvl="1"/>
            <a:r>
              <a:rPr lang="da-DK" dirty="0"/>
              <a:t>Hvad skal vi være opmærksomme på i denne forbindelse? Der kan bl.a. henvises til Bilag 4 – Kravspecifikation, afsnit 4.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75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5E0E3-3711-4A8D-8676-43D0E48B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Konditionsmæssighed</a:t>
            </a:r>
            <a:b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F8EC673-099C-9985-DB72-F26E1ACA67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9436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Opfyld alle mindstekrav i udbuddet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Opmærksomhedspunkter: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Skriv ikke mindre eller mere end anmodet om.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Lav ikke forbehold i dit tilbud.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BIOFOS er i alle tilfælde berettiget til at forkaste tilbud, som indeholder forbehold og lignende, og vil i visse tilfælde ligefrem være forpligtet hertil.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Stil i stedet spørgsmål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Kun kommunikation via udbudssystemet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B8DC0C5-1785-C0CE-F1C4-1EF782B21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r="2" b="2"/>
          <a:stretch/>
        </p:blipFill>
        <p:spPr bwMode="auto">
          <a:xfrm>
            <a:off x="6166800" y="0"/>
            <a:ext cx="6025200" cy="63817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87863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2FE7A-6BFE-9BF7-CBEB-3897D85E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6. Det videre forløb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319DA0-FD37-2E26-A12D-20926CF34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050" y="2520000"/>
            <a:ext cx="5319412" cy="3429950"/>
          </a:xfrm>
        </p:spPr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1. Forventet tidsplan, se oversigt til højre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9436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2.  Påmindelse: Anmodning om advisering på ”Markedsdialog” i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Mercell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betyder </a:t>
            </a:r>
            <a:r>
              <a:rPr kumimoji="0" lang="da-DK" sz="1800" b="0" i="0" u="sng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ikke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at man får automatisk advisering fra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Mercell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når selve udbuddet offentliggøres.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9436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FB14B84-91B2-3330-6E72-C156FAE13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93928"/>
              </p:ext>
            </p:extLst>
          </p:nvPr>
        </p:nvGraphicFramePr>
        <p:xfrm>
          <a:off x="6348414" y="169683"/>
          <a:ext cx="5081586" cy="4229186"/>
        </p:xfrm>
        <a:graphic>
          <a:graphicData uri="http://schemas.openxmlformats.org/drawingml/2006/table">
            <a:tbl>
              <a:tblPr firstRow="1" firstCol="1" bandRow="1"/>
              <a:tblGrid>
                <a:gridCol w="3513716">
                  <a:extLst>
                    <a:ext uri="{9D8B030D-6E8A-4147-A177-3AD203B41FA5}">
                      <a16:colId xmlns:a16="http://schemas.microsoft.com/office/drawing/2014/main" val="1076976262"/>
                    </a:ext>
                  </a:extLst>
                </a:gridCol>
                <a:gridCol w="1567870">
                  <a:extLst>
                    <a:ext uri="{9D8B030D-6E8A-4147-A177-3AD203B41FA5}">
                      <a16:colId xmlns:a16="http://schemas.microsoft.com/office/drawing/2014/main" val="139476972"/>
                    </a:ext>
                  </a:extLst>
                </a:gridCol>
              </a:tblGrid>
              <a:tr h="878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FORVENTET TIDSPLAN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40362"/>
                  </a:ext>
                </a:extLst>
              </a:tr>
              <a:tr h="490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Udbudsbekendtgørelse sendes til offentliggørelse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 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059233"/>
                  </a:ext>
                </a:extLst>
              </a:tr>
              <a:tr h="490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Frist for ansøgning om prækvalifikation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 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495954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Underretning om prækvalifikation (forventet)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 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286012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Tilbudsfrist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 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316612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Evaluering + indhentning af dokumentation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 38-40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884717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Underretning om tildelingsbeslutning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 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989667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Kontraktindgåelse (tidligst)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 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291752"/>
                  </a:ext>
                </a:extLst>
              </a:tr>
              <a:tr h="351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Forberedelse og implementering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 41-44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211962"/>
                  </a:ext>
                </a:extLst>
              </a:tr>
              <a:tr h="351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Kontraktstart (forventet)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da-DK" sz="1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2025</a:t>
                      </a:r>
                      <a:endParaRPr lang="da-DK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791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01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84851C-BD01-3C4B-8FF7-13247C4E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3" y="2521196"/>
            <a:ext cx="5320156" cy="1268209"/>
          </a:xfrm>
        </p:spPr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7E5E8B-171E-2945-9C35-D133CC5537C8}"/>
              </a:ext>
            </a:extLst>
          </p:cNvPr>
          <p:cNvSpPr txBox="1">
            <a:spLocks/>
          </p:cNvSpPr>
          <p:nvPr/>
        </p:nvSpPr>
        <p:spPr>
          <a:xfrm flipH="1">
            <a:off x="6348411" y="591582"/>
            <a:ext cx="5076825" cy="5781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 b="1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latin typeface="+mn-lt"/>
              </a:rPr>
              <a:t>Renseanlæg Lynetten, Refshalevej 250, </a:t>
            </a:r>
            <a:r>
              <a:rPr lang="da-DK">
                <a:latin typeface="+mn-lt"/>
              </a:rPr>
              <a:t>1432 København</a:t>
            </a:r>
            <a:endParaRPr lang="da-DK" dirty="0"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6CBD6C-A673-1C42-A3F3-19CE6F7331D6}"/>
              </a:ext>
            </a:extLst>
          </p:cNvPr>
          <p:cNvCxnSpPr>
            <a:cxnSpLocks/>
          </p:cNvCxnSpPr>
          <p:nvPr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569E54-CB50-9E48-B1DE-FAA089921337}"/>
              </a:ext>
            </a:extLst>
          </p:cNvPr>
          <p:cNvSpPr txBox="1"/>
          <p:nvPr/>
        </p:nvSpPr>
        <p:spPr>
          <a:xfrm>
            <a:off x="6393497" y="2463260"/>
            <a:ext cx="5282566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Velkomst og kort præsentation af deltagere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Om BIOFOS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Introduktion til udbudsmaterialet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Drøftelse af spørgsmål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Konditionsmæssighed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Det videre forløb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endParaRPr lang="da-DK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1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358FD1-90B8-4E86-8A3E-7F78F1DE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414000"/>
            <a:ext cx="5503201" cy="1185090"/>
          </a:xfrm>
        </p:spPr>
        <p:txBody>
          <a:bodyPr anchor="t">
            <a:noAutofit/>
          </a:bodyPr>
          <a:lstStyle/>
          <a:p>
            <a:r>
              <a:rPr lang="da-DK" dirty="0"/>
              <a:t>2. Om BIOFOS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AC4A784-1F51-43BF-8073-955AD9A10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992086"/>
            <a:ext cx="5319412" cy="44519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900" b="1" dirty="0"/>
              <a:t>Danmarks største spildevandsvirksomhed</a:t>
            </a:r>
          </a:p>
          <a:p>
            <a:pPr marL="0" indent="0">
              <a:buNone/>
            </a:pPr>
            <a:r>
              <a:rPr lang="da-DK" dirty="0"/>
              <a:t>BIOFOS renser vandet for 1,2 mio. indbyggere i hovedstadsområdet på vores tre renseanlæg: Lynetten, Avedøre og Damhusåen.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Ressourcerne i spildevandet udnytter vi til klimavenlig energi i form af el, biogas og fjernvarme til forsyningsnettet.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BIOFOS har desuden en aktiv skoletjeneste, hvor skoleelever hvert år modtager undervisning i spildevand, og miljø.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BIOFOS er underlagt Kloakbekendtgørelsen, og derfor er denne kontrakt det også. Krav om vaccinationer mod </a:t>
            </a:r>
            <a:r>
              <a:rPr lang="da-DK" dirty="0" err="1"/>
              <a:t>mod</a:t>
            </a:r>
            <a:r>
              <a:rPr lang="da-DK" dirty="0"/>
              <a:t> polio, stivkrampe og hepatitis A og B.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7F6FDCB-020A-4D8B-8114-CE92DE727206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06C6F48-84F4-4507-9A75-41AF1842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3" r="-1" b="10506"/>
          <a:stretch/>
        </p:blipFill>
        <p:spPr bwMode="auto">
          <a:xfrm>
            <a:off x="6166800" y="1"/>
            <a:ext cx="6025200" cy="638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042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3018FA-77B2-4F40-BDFD-112BA77D5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850651"/>
            <a:ext cx="5319412" cy="44593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Udkast til udbudsmaterialet består af følgende dokumenter:</a:t>
            </a:r>
          </a:p>
          <a:p>
            <a:pPr marL="0" indent="0">
              <a:buNone/>
            </a:pPr>
            <a:r>
              <a:rPr lang="da-DK" dirty="0"/>
              <a:t>•	Udbudsbetingelser</a:t>
            </a:r>
          </a:p>
          <a:p>
            <a:pPr marL="0" indent="0">
              <a:buNone/>
            </a:pPr>
            <a:r>
              <a:rPr lang="da-DK" dirty="0"/>
              <a:t>•	Bilag 1 – Leveringsaftale</a:t>
            </a:r>
          </a:p>
          <a:p>
            <a:pPr marL="0" indent="0">
              <a:buNone/>
            </a:pPr>
            <a:r>
              <a:rPr lang="da-DK" dirty="0"/>
              <a:t>•	Bilag 2 – BIOFOS-Arbejdsklausul og lærlingeklausul </a:t>
            </a:r>
          </a:p>
          <a:p>
            <a:pPr marL="0" indent="0">
              <a:buNone/>
            </a:pPr>
            <a:r>
              <a:rPr lang="da-DK" dirty="0"/>
              <a:t>•	Bilag 2A – BIOFOS´ Leverandørens overholdelse af aftalens 	arbejdsklausul og lærlinge-klausul </a:t>
            </a:r>
          </a:p>
          <a:p>
            <a:pPr marL="0" indent="0">
              <a:buNone/>
            </a:pPr>
            <a:r>
              <a:rPr lang="da-DK" dirty="0"/>
              <a:t>•	Bilag 3 – Standardbetingelser – AB Service (tilpasset)</a:t>
            </a:r>
          </a:p>
          <a:p>
            <a:pPr marL="0" indent="0">
              <a:buNone/>
            </a:pPr>
            <a:r>
              <a:rPr lang="da-DK" dirty="0"/>
              <a:t>•	Bilag 4 – Kravspecifikation</a:t>
            </a:r>
          </a:p>
          <a:p>
            <a:pPr marL="0" indent="0">
              <a:buNone/>
            </a:pPr>
            <a:r>
              <a:rPr lang="da-DK" dirty="0"/>
              <a:t>•	Bilag 5 – BIOFOS’ Sikkerhedsfolder 	https://biofos.dk/erhverv/sikkert-arbejdsmiljo </a:t>
            </a:r>
          </a:p>
          <a:p>
            <a:pPr marL="0" indent="0">
              <a:buNone/>
            </a:pPr>
            <a:r>
              <a:rPr lang="da-DK" dirty="0"/>
              <a:t>•	Bilag 6 – Tilbudsliste (skal udfyldes af tilbudsgiver)</a:t>
            </a:r>
          </a:p>
          <a:p>
            <a:pPr marL="0" indent="0">
              <a:buNone/>
            </a:pPr>
            <a:r>
              <a:rPr lang="da-DK" dirty="0"/>
              <a:t>•	Bilag 7 – Løsningsbeskrivelse (skal udfyldes af tilbudsgiver) </a:t>
            </a:r>
          </a:p>
          <a:p>
            <a:pPr marL="0" indent="0">
              <a:buNone/>
            </a:pPr>
            <a:r>
              <a:rPr lang="da-DK" dirty="0"/>
              <a:t>•	Bilag 8 – Tro- og loveerklæring vedr. forbindelser til Rusland •	Bilag 9 – Skabelon for fremsendelse af spørgsmål (udfyldes, 	hvis relevant)</a:t>
            </a:r>
          </a:p>
          <a:p>
            <a:pPr marL="0" indent="0">
              <a:buNone/>
            </a:pPr>
            <a:r>
              <a:rPr lang="da-DK" dirty="0"/>
              <a:t>•	Bilag 10 – Skabelon for konsortieerklæring (udfyldes af 	ansøger, hvis relevant)</a:t>
            </a:r>
          </a:p>
          <a:p>
            <a:pPr marL="0" indent="0">
              <a:buNone/>
            </a:pPr>
            <a:r>
              <a:rPr lang="da-DK" dirty="0"/>
              <a:t>•	Bilag 11 – Skabelon for støtteerklæring (udfyldes af ansøger, 	hvis relevant)</a:t>
            </a:r>
          </a:p>
          <a:p>
            <a:pPr marL="0" indent="0">
              <a:buNone/>
            </a:pPr>
            <a:r>
              <a:rPr lang="da-DK" dirty="0"/>
              <a:t>•	Bilag 12 – Skabelon for underleverandørerklæring (udfyldes 	af ansøger, hvis relevant)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9" name="Pladsholder til indhold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912B572-37B1-438B-9BDE-5EEE550199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56652" y="1850652"/>
            <a:ext cx="5319412" cy="3085258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C5B39A-7646-4EDC-A645-681D0B78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56" y="548007"/>
            <a:ext cx="5320156" cy="1268210"/>
          </a:xfrm>
        </p:spPr>
        <p:txBody>
          <a:bodyPr anchor="t">
            <a:noAutofit/>
          </a:bodyPr>
          <a:lstStyle/>
          <a:p>
            <a:r>
              <a:rPr lang="da-DK" dirty="0">
                <a:effectLst/>
              </a:rPr>
              <a:t>3. </a:t>
            </a:r>
            <a:r>
              <a:rPr lang="da-DK" dirty="0"/>
              <a:t>I</a:t>
            </a:r>
            <a:r>
              <a:rPr lang="da-DK" dirty="0">
                <a:effectLst/>
              </a:rPr>
              <a:t>ntroduktion til udbuddet</a:t>
            </a:r>
            <a:br>
              <a:rPr lang="da-DK" dirty="0">
                <a:effectLst/>
              </a:rPr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160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5E0E3-3711-4A8D-8676-43D0E48B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9BA0811C-CADE-4C75-9371-214935E1ABD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F8EC673-099C-9985-DB72-F26E1ACA6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3429950"/>
          </a:xfrm>
        </p:spPr>
        <p:txBody>
          <a:bodyPr/>
          <a:lstStyle/>
          <a:p>
            <a:r>
              <a:rPr lang="da-DK" b="1" dirty="0"/>
              <a:t>SPØRGSMÅL 1 - Hvor modent er markedet til at byde på offentlige opgaver? </a:t>
            </a:r>
          </a:p>
          <a:p>
            <a:r>
              <a:rPr lang="da-DK" dirty="0"/>
              <a:t>Hvad skal vi være opmærksomme på ift. udbuddet for undgå eventuelle faldgruber, som I ser markedet ramt af?</a:t>
            </a:r>
          </a:p>
          <a:p>
            <a:endParaRPr lang="da-DK" dirty="0"/>
          </a:p>
          <a:p>
            <a:pPr lvl="0"/>
            <a:r>
              <a:rPr lang="da-DK" dirty="0"/>
              <a:t>Hvordan ser konkurrencefeltet ud anno 2025 på en opgave som denne (omfang og geografi)? Fordelingen mellem selskaber i forskellige størrelser mv.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229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93191-F208-7882-8E8B-41377399F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642EA-D4BB-1656-18BD-7AA8E770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C47BC0F6-A294-7463-B0D2-7F5E08965D8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A3C89F1-4DE4-11E1-E7C9-18A2BA0C7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3429950"/>
          </a:xfrm>
        </p:spPr>
        <p:txBody>
          <a:bodyPr/>
          <a:lstStyle/>
          <a:p>
            <a:r>
              <a:rPr lang="da-DK" b="1" dirty="0"/>
              <a:t>SPØRGSMÅL 2 - Bid/no bid vurdering – Når I (på vegne af markedet) foretager en indledende undersøgelse af, om et udbud er interessant at byde på, hvad lægger I da vægt på?</a:t>
            </a:r>
            <a:endParaRPr lang="da-DK" dirty="0"/>
          </a:p>
          <a:p>
            <a:pPr lvl="1"/>
            <a:r>
              <a:rPr lang="da-DK" dirty="0"/>
              <a:t>Kontraktlængde?</a:t>
            </a:r>
          </a:p>
          <a:p>
            <a:pPr lvl="1"/>
            <a:r>
              <a:rPr lang="da-DK" dirty="0"/>
              <a:t>Indekseringsmuligheder?</a:t>
            </a:r>
          </a:p>
          <a:p>
            <a:pPr lvl="1"/>
            <a:r>
              <a:rPr lang="da-DK" dirty="0"/>
              <a:t>Vægtninger på pris hhv. kvalitet?</a:t>
            </a:r>
          </a:p>
          <a:p>
            <a:pPr lvl="1"/>
            <a:r>
              <a:rPr lang="da-DK" dirty="0"/>
              <a:t>Kontrol- kontra partnerskabsmodel</a:t>
            </a:r>
          </a:p>
          <a:p>
            <a:pPr lvl="2"/>
            <a:r>
              <a:rPr lang="da-DK" dirty="0"/>
              <a:t>Herunder også bod</a:t>
            </a:r>
          </a:p>
          <a:p>
            <a:pPr lvl="1"/>
            <a:r>
              <a:rPr lang="da-DK" dirty="0"/>
              <a:t>Øvrige forhold?</a:t>
            </a:r>
          </a:p>
          <a:p>
            <a:r>
              <a:rPr lang="da-DK" b="1" dirty="0"/>
              <a:t>Er udbuddet interessant at byde på for markedet i sin nuværende form?</a:t>
            </a:r>
          </a:p>
          <a:p>
            <a:pPr lvl="0"/>
            <a:r>
              <a:rPr lang="da-DK" b="1" dirty="0"/>
              <a:t>Hvad kan vi gøre for at gøre rammerne mere attraktive?</a:t>
            </a:r>
          </a:p>
          <a:p>
            <a:r>
              <a:rPr lang="da-DK" b="1" dirty="0"/>
              <a:t>Er der nogle forhold, vi bør tilpasse for at skabe større interesse/lavere grad af risikoberegning?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495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F8BBB-6BF0-AF35-76B4-7AC1E3FED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92429-1FDC-4D87-1A4A-5C24687C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7EC5642B-6892-729D-9E42-916237B3BD5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1F2951D-93B9-6204-BF9A-1FD754B87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3429950"/>
          </a:xfrm>
        </p:spPr>
        <p:txBody>
          <a:bodyPr/>
          <a:lstStyle/>
          <a:p>
            <a:r>
              <a:rPr lang="da-DK" b="1" dirty="0"/>
              <a:t>SPØRGSMÅL 3 - </a:t>
            </a:r>
            <a:r>
              <a:rPr lang="da-DK" b="1" dirty="0" err="1"/>
              <a:t>Cost</a:t>
            </a:r>
            <a:r>
              <a:rPr lang="da-DK" b="1" dirty="0"/>
              <a:t>-drivers – er der nogle særlige forhold, vi skal være opmærksomme på er fordyrende led?</a:t>
            </a:r>
            <a:endParaRPr lang="da-DK" dirty="0"/>
          </a:p>
          <a:p>
            <a:pPr lvl="0"/>
            <a:r>
              <a:rPr lang="da-DK" dirty="0"/>
              <a:t>Hvad vil udgøre risikoberegning (</a:t>
            </a:r>
            <a:r>
              <a:rPr lang="da-DK" dirty="0" err="1"/>
              <a:t>cost</a:t>
            </a:r>
            <a:r>
              <a:rPr lang="da-DK" dirty="0"/>
              <a:t>-drivers) – og hvordan undgår vi dette?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27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4C36E-A091-5E35-C815-6578C17B8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502E5-B26A-6166-1259-DADD143A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32C0D2A0-5805-9F0A-E744-82FC27A8FF09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C339F0E-A7D6-C261-2E3C-2CEA5463A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3429950"/>
          </a:xfrm>
        </p:spPr>
        <p:txBody>
          <a:bodyPr/>
          <a:lstStyle/>
          <a:p>
            <a:r>
              <a:rPr lang="da-DK" b="1" dirty="0"/>
              <a:t>SPØRGSMÅL 4 - Indeksering</a:t>
            </a:r>
            <a:endParaRPr lang="da-DK" dirty="0"/>
          </a:p>
          <a:p>
            <a:pPr lvl="0"/>
            <a:r>
              <a:rPr lang="da-DK" b="1" dirty="0"/>
              <a:t>Hvad er det mest optimale indeks set ift. jeres faktiske omkostninger?</a:t>
            </a:r>
          </a:p>
          <a:p>
            <a:pPr lvl="1"/>
            <a:r>
              <a:rPr lang="da-DK" dirty="0"/>
              <a:t>Et bestemt indeks eller at vi lægger os op ad en eventuel stigning i overenskomsten fx?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071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ADE71-E38A-413A-A81E-C560E492F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7FF5C-B116-A09B-84E3-78857A97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36EA84A7-D7CB-837A-E846-F322B4848C39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5763E6E-7BC5-AE9F-33B0-3803BA119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3429950"/>
          </a:xfrm>
        </p:spPr>
        <p:txBody>
          <a:bodyPr/>
          <a:lstStyle/>
          <a:p>
            <a:r>
              <a:rPr lang="da-DK" b="1" dirty="0"/>
              <a:t>SPØRGSMÅL 5 - Tilbudsbeskrivelsen (kvalitetsbeskrivelse samt beskrivelse af bæredygtighed og biodiversitet)</a:t>
            </a:r>
            <a:endParaRPr lang="da-DK" dirty="0"/>
          </a:p>
          <a:p>
            <a:r>
              <a:rPr lang="da-DK" dirty="0"/>
              <a:t>Er der nogle af de dele, vi har bedt jer beskrive, som vi med fordel kan tilpasse – og omfanget heraf? </a:t>
            </a:r>
          </a:p>
          <a:p>
            <a:endParaRPr lang="da-DK" dirty="0"/>
          </a:p>
          <a:p>
            <a:r>
              <a:rPr lang="da-DK" dirty="0"/>
              <a:t>Er der dele, vi med fordel kan bede jer beskrive (som I eksempelvis har set andre ordregiver påkræve), men som vi ikke har taget med? </a:t>
            </a:r>
          </a:p>
          <a:p>
            <a:endParaRPr lang="da-DK" dirty="0"/>
          </a:p>
          <a:p>
            <a:r>
              <a:rPr lang="da-DK" dirty="0"/>
              <a:t>Hvordan forholder markedet sig til en anslagsbegrænsning på beskrivelserne?</a:t>
            </a:r>
          </a:p>
          <a:p>
            <a:endParaRPr lang="da-DK" dirty="0"/>
          </a:p>
          <a:p>
            <a:pPr lvl="0"/>
            <a:r>
              <a:rPr lang="da-DK" dirty="0"/>
              <a:t>Finder I det mest hensigtsmæssigt, at vi har opstillet en ramme, som I skal arbejde inden for, eller er det mere interessant, når der er åbne rammer for omfanget af beskrivelsen?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3502794"/>
      </p:ext>
    </p:extLst>
  </p:cSld>
  <p:clrMapOvr>
    <a:masterClrMapping/>
  </p:clrMapOvr>
</p:sld>
</file>

<file path=ppt/theme/theme1.xml><?xml version="1.0" encoding="utf-8"?>
<a:theme xmlns:a="http://schemas.openxmlformats.org/drawingml/2006/main" name="TEKST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DB348965-A330-7A4F-967E-10E79CE46B83}"/>
    </a:ext>
  </a:extLst>
</a:theme>
</file>

<file path=ppt/theme/theme2.xml><?xml version="1.0" encoding="utf-8"?>
<a:theme xmlns:a="http://schemas.openxmlformats.org/drawingml/2006/main" name="FIGUR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79E07ECD-0409-8C4E-9FFD-B28915B99FCD}"/>
    </a:ext>
  </a:extLst>
</a:theme>
</file>

<file path=ppt/theme/theme3.xml><?xml version="1.0" encoding="utf-8"?>
<a:theme xmlns:a="http://schemas.openxmlformats.org/drawingml/2006/main" name="BOKSE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E011FA73-8462-8246-96C6-1B03CC78025A}"/>
    </a:ext>
  </a:extLst>
</a:theme>
</file>

<file path=ppt/theme/theme4.xml><?xml version="1.0" encoding="utf-8"?>
<a:theme xmlns:a="http://schemas.openxmlformats.org/drawingml/2006/main" name="BILLED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0C495061-8C96-6642-902E-C55BFADA78EF}"/>
    </a:ext>
  </a:extLst>
</a:theme>
</file>

<file path=ppt/theme/theme5.xml><?xml version="1.0" encoding="utf-8"?>
<a:theme xmlns:a="http://schemas.openxmlformats.org/drawingml/2006/main" name="AFSLUTNING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7A3CD0FB-A6BA-1043-A1B5-6D6B501EAE38}"/>
    </a:ext>
  </a:extLst>
</a:theme>
</file>

<file path=ppt/theme/theme6.xml><?xml version="1.0" encoding="utf-8"?>
<a:theme xmlns:a="http://schemas.openxmlformats.org/drawingml/2006/main" name="GU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9BD9CB25-3EE2-5840-BBFE-F3B404882A11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BIOFOS PP skabelon</Template>
  <TotalTime>1111</TotalTime>
  <Words>1133</Words>
  <Application>Microsoft Office PowerPoint</Application>
  <PresentationFormat>Widescreen</PresentationFormat>
  <Paragraphs>129</Paragraphs>
  <Slides>14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6</vt:i4>
      </vt:variant>
      <vt:variant>
        <vt:lpstr>Slidetitler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TEKSTSLIDES</vt:lpstr>
      <vt:lpstr>FIGURSLIDES</vt:lpstr>
      <vt:lpstr>BOKSE</vt:lpstr>
      <vt:lpstr>BILLEDSLIDES</vt:lpstr>
      <vt:lpstr>AFSLUTNING</vt:lpstr>
      <vt:lpstr>GUIDES</vt:lpstr>
      <vt:lpstr>Markedsdialog hos BIOFOS vedr. udbud af pleje af grønne områder og vintervedligehold </vt:lpstr>
      <vt:lpstr>Agenda</vt:lpstr>
      <vt:lpstr>2. Om BIOFOS</vt:lpstr>
      <vt:lpstr>3. Introduktion til udbuddet </vt:lpstr>
      <vt:lpstr>4. Drøftelse af spørgsmål</vt:lpstr>
      <vt:lpstr>4. Drøftelse af spørgsmål</vt:lpstr>
      <vt:lpstr>4. Drøftelse af spørgsmål</vt:lpstr>
      <vt:lpstr>4. Drøftelse af spørgsmål</vt:lpstr>
      <vt:lpstr>4. Drøftelse af spørgsmål</vt:lpstr>
      <vt:lpstr>4. Drøftelse af spørgsmål</vt:lpstr>
      <vt:lpstr>4. Drøftelse af spørgsmål</vt:lpstr>
      <vt:lpstr>4. Drøftelse af spørgsmål</vt:lpstr>
      <vt:lpstr>5. Konditionsmæssighed </vt:lpstr>
      <vt:lpstr>6. Det videre forløb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Markedsdialog hos BIOFOS vedr. [Indsæt overordnet emne, f.eks. Udbud af kemikalier]</dc:title>
  <dc:creator>Teje Lindgren Jensen</dc:creator>
  <cp:lastModifiedBy>Camilla Gehring Krogh</cp:lastModifiedBy>
  <cp:revision>10</cp:revision>
  <cp:lastPrinted>2020-05-25T06:39:15Z</cp:lastPrinted>
  <dcterms:created xsi:type="dcterms:W3CDTF">2023-02-01T13:57:05Z</dcterms:created>
  <dcterms:modified xsi:type="dcterms:W3CDTF">2025-05-16T08:46:26Z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c9187e5-723c-4c5a-bbe9-716fe5051c4d_Enabled">
    <vt:lpwstr>true</vt:lpwstr>
  </property>
  <property fmtid="{D5CDD505-2E9C-101B-9397-08002B2CF9AE}" pid="3" name="MSIP_Label_4c9187e5-723c-4c5a-bbe9-716fe5051c4d_SetDate">
    <vt:lpwstr>2025-05-16T07:13:35Z</vt:lpwstr>
  </property>
  <property fmtid="{D5CDD505-2E9C-101B-9397-08002B2CF9AE}" pid="4" name="MSIP_Label_4c9187e5-723c-4c5a-bbe9-716fe5051c4d_Method">
    <vt:lpwstr>Privileged</vt:lpwstr>
  </property>
  <property fmtid="{D5CDD505-2E9C-101B-9397-08002B2CF9AE}" pid="5" name="MSIP_Label_4c9187e5-723c-4c5a-bbe9-716fe5051c4d_Name">
    <vt:lpwstr>Internt</vt:lpwstr>
  </property>
  <property fmtid="{D5CDD505-2E9C-101B-9397-08002B2CF9AE}" pid="6" name="MSIP_Label_4c9187e5-723c-4c5a-bbe9-716fe5051c4d_SiteId">
    <vt:lpwstr>0db02bca-42e9-4bfe-92a9-002763fa9f54</vt:lpwstr>
  </property>
  <property fmtid="{D5CDD505-2E9C-101B-9397-08002B2CF9AE}" pid="7" name="MSIP_Label_4c9187e5-723c-4c5a-bbe9-716fe5051c4d_ActionId">
    <vt:lpwstr>2a5a490e-e0f1-4384-afac-8e247ef318f4</vt:lpwstr>
  </property>
  <property fmtid="{D5CDD505-2E9C-101B-9397-08002B2CF9AE}" pid="8" name="MSIP_Label_4c9187e5-723c-4c5a-bbe9-716fe5051c4d_ContentBits">
    <vt:lpwstr>0</vt:lpwstr>
  </property>
  <property fmtid="{D5CDD505-2E9C-101B-9397-08002B2CF9AE}" pid="9" name="MSIP_Label_4c9187e5-723c-4c5a-bbe9-716fe5051c4d_Tag">
    <vt:lpwstr>10, 0, 1, 1</vt:lpwstr>
  </property>
</Properties>
</file>